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9"/>
  </p:notesMasterIdLst>
  <p:handoutMasterIdLst>
    <p:handoutMasterId r:id="rId40"/>
  </p:handoutMasterIdLst>
  <p:sldIdLst>
    <p:sldId id="256" r:id="rId2"/>
    <p:sldId id="257" r:id="rId3"/>
    <p:sldId id="258" r:id="rId4"/>
    <p:sldId id="259" r:id="rId5"/>
    <p:sldId id="269" r:id="rId6"/>
    <p:sldId id="303" r:id="rId7"/>
    <p:sldId id="289" r:id="rId8"/>
    <p:sldId id="261" r:id="rId9"/>
    <p:sldId id="262" r:id="rId10"/>
    <p:sldId id="263" r:id="rId11"/>
    <p:sldId id="302" r:id="rId12"/>
    <p:sldId id="275" r:id="rId13"/>
    <p:sldId id="301" r:id="rId14"/>
    <p:sldId id="265" r:id="rId15"/>
    <p:sldId id="268" r:id="rId16"/>
    <p:sldId id="266" r:id="rId17"/>
    <p:sldId id="288" r:id="rId18"/>
    <p:sldId id="272" r:id="rId19"/>
    <p:sldId id="273" r:id="rId20"/>
    <p:sldId id="274" r:id="rId21"/>
    <p:sldId id="277" r:id="rId22"/>
    <p:sldId id="296" r:id="rId23"/>
    <p:sldId id="290" r:id="rId24"/>
    <p:sldId id="276" r:id="rId25"/>
    <p:sldId id="298" r:id="rId26"/>
    <p:sldId id="297" r:id="rId27"/>
    <p:sldId id="278" r:id="rId28"/>
    <p:sldId id="291" r:id="rId29"/>
    <p:sldId id="279" r:id="rId30"/>
    <p:sldId id="280" r:id="rId31"/>
    <p:sldId id="284" r:id="rId32"/>
    <p:sldId id="283" r:id="rId33"/>
    <p:sldId id="294" r:id="rId34"/>
    <p:sldId id="295" r:id="rId35"/>
    <p:sldId id="286" r:id="rId36"/>
    <p:sldId id="300" r:id="rId37"/>
    <p:sldId id="28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574" autoAdjust="0"/>
  </p:normalViewPr>
  <p:slideViewPr>
    <p:cSldViewPr>
      <p:cViewPr varScale="1">
        <p:scale>
          <a:sx n="51" d="100"/>
          <a:sy n="51" d="100"/>
        </p:scale>
        <p:origin x="-1243" y="-72"/>
      </p:cViewPr>
      <p:guideLst>
        <p:guide orient="horz" pos="2160"/>
        <p:guide pos="2880"/>
      </p:guideLst>
    </p:cSldViewPr>
  </p:slideViewPr>
  <p:outlineViewPr>
    <p:cViewPr>
      <p:scale>
        <a:sx n="33" d="100"/>
        <a:sy n="33" d="100"/>
      </p:scale>
      <p:origin x="48" y="21355"/>
    </p:cViewPr>
  </p:outlineViewPr>
  <p:notesTextViewPr>
    <p:cViewPr>
      <p:scale>
        <a:sx n="100" d="100"/>
        <a:sy n="100" d="100"/>
      </p:scale>
      <p:origin x="0" y="0"/>
    </p:cViewPr>
  </p:notesTextViewPr>
  <p:notesViewPr>
    <p:cSldViewPr>
      <p:cViewPr varScale="1">
        <p:scale>
          <a:sx n="41" d="100"/>
          <a:sy n="41" d="100"/>
        </p:scale>
        <p:origin x="-2347" y="-7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Discussion improves </a:t>
            </a:r>
            <a:r>
              <a:rPr lang="en-US" dirty="0"/>
              <a:t>comprehension</a:t>
            </a:r>
          </a:p>
        </c:rich>
      </c:tx>
      <c:layout/>
    </c:title>
    <c:plotArea>
      <c:layout/>
      <c:pieChart>
        <c:varyColors val="1"/>
        <c:firstSliceAng val="0"/>
      </c:pieChart>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pieChart>
        <c:varyColors val="1"/>
        <c:ser>
          <c:idx val="0"/>
          <c:order val="0"/>
          <c:tx>
            <c:strRef>
              <c:f>Sheet1!$B$1</c:f>
              <c:strCache>
                <c:ptCount val="1"/>
                <c:pt idx="0">
                  <c:v>Discussion impact on comprehnsion </c:v>
                </c:pt>
              </c:strCache>
            </c:strRef>
          </c:tx>
          <c:dLbls>
            <c:dLbl>
              <c:idx val="0"/>
              <c:layout>
                <c:manualLayout>
                  <c:x val="-0.25940831056832175"/>
                  <c:y val="8.8541184190211564E-2"/>
                </c:manualLayout>
              </c:layout>
              <c:tx>
                <c:rich>
                  <a:bodyPr/>
                  <a:lstStyle/>
                  <a:p>
                    <a:r>
                      <a:rPr lang="en-US" dirty="0" smtClean="0"/>
                      <a:t>Talking </a:t>
                    </a:r>
                    <a:r>
                      <a:rPr lang="en-US" dirty="0"/>
                      <a:t>to my </a:t>
                    </a:r>
                    <a:r>
                      <a:rPr lang="en-US" dirty="0" smtClean="0"/>
                      <a:t>classmates </a:t>
                    </a:r>
                    <a:r>
                      <a:rPr lang="en-US" dirty="0"/>
                      <a:t>about text helps me understand it a lot better. , 51.1</a:t>
                    </a:r>
                  </a:p>
                </c:rich>
              </c:tx>
              <c:showVal val="1"/>
              <c:showCatName val="1"/>
            </c:dLbl>
            <c:txPr>
              <a:bodyPr/>
              <a:lstStyle/>
              <a:p>
                <a:pPr>
                  <a:defRPr sz="1800"/>
                </a:pPr>
                <a:endParaRPr lang="en-US"/>
              </a:p>
            </c:txPr>
            <c:showVal val="1"/>
            <c:showCatName val="1"/>
            <c:showLeaderLines val="1"/>
          </c:dLbls>
          <c:cat>
            <c:strRef>
              <c:f>Sheet1!$A$2:$A$5</c:f>
              <c:strCache>
                <c:ptCount val="4"/>
                <c:pt idx="0">
                  <c:v>Talking to my clasmates about text helps me understand it a lot better. </c:v>
                </c:pt>
                <c:pt idx="1">
                  <c:v>Talking to my classmates about text helps me understand it a little better.</c:v>
                </c:pt>
                <c:pt idx="2">
                  <c:v>It does not matter if I talk to my classmates about text. </c:v>
                </c:pt>
                <c:pt idx="3">
                  <c:v>Talking to my classmates about text makes it harder to understand the text.</c:v>
                </c:pt>
              </c:strCache>
            </c:strRef>
          </c:cat>
          <c:val>
            <c:numRef>
              <c:f>Sheet1!$B$2:$B$5</c:f>
              <c:numCache>
                <c:formatCode>General</c:formatCode>
                <c:ptCount val="4"/>
                <c:pt idx="0">
                  <c:v>51.1</c:v>
                </c:pt>
                <c:pt idx="1">
                  <c:v>44.7</c:v>
                </c:pt>
                <c:pt idx="2">
                  <c:v>2.1</c:v>
                </c:pt>
                <c:pt idx="3">
                  <c:v>2.1</c:v>
                </c:pt>
              </c:numCache>
            </c:numRef>
          </c:val>
        </c:ser>
        <c:dLbls>
          <c:showVal val="1"/>
          <c:showCatName val="1"/>
        </c:dLbls>
        <c:firstSliceAng val="0"/>
      </c:pieChart>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2800" dirty="0"/>
              <a:t>Preferred Ways of Forming Groups</a:t>
            </a:r>
          </a:p>
        </c:rich>
      </c:tx>
      <c:layout/>
    </c:title>
    <c:plotArea>
      <c:layout/>
      <c:pieChart>
        <c:varyColors val="1"/>
        <c:ser>
          <c:idx val="0"/>
          <c:order val="0"/>
          <c:tx>
            <c:strRef>
              <c:f>Sheet1!$B$1</c:f>
              <c:strCache>
                <c:ptCount val="1"/>
                <c:pt idx="0">
                  <c:v>Preferred Ways of Forming Groups</c:v>
                </c:pt>
              </c:strCache>
            </c:strRef>
          </c:tx>
          <c:dLbls>
            <c:txPr>
              <a:bodyPr/>
              <a:lstStyle/>
              <a:p>
                <a:pPr>
                  <a:defRPr sz="3200"/>
                </a:pPr>
                <a:endParaRPr lang="en-US"/>
              </a:p>
            </c:txPr>
            <c:showPercent val="1"/>
            <c:showLeaderLines val="1"/>
          </c:dLbls>
          <c:cat>
            <c:strRef>
              <c:f>Sheet1!$A$2:$A$4</c:f>
              <c:strCache>
                <c:ptCount val="3"/>
                <c:pt idx="0">
                  <c:v>Student choice</c:v>
                </c:pt>
                <c:pt idx="1">
                  <c:v>Teacher choice</c:v>
                </c:pt>
                <c:pt idx="2">
                  <c:v>Random choice</c:v>
                </c:pt>
              </c:strCache>
            </c:strRef>
          </c:cat>
          <c:val>
            <c:numRef>
              <c:f>Sheet1!$B$2:$B$4</c:f>
              <c:numCache>
                <c:formatCode>0%</c:formatCode>
                <c:ptCount val="3"/>
                <c:pt idx="0">
                  <c:v>0.28000000000000008</c:v>
                </c:pt>
                <c:pt idx="1">
                  <c:v>0.39000000000000173</c:v>
                </c:pt>
                <c:pt idx="2">
                  <c:v>0.41000000000000031</c:v>
                </c:pt>
              </c:numCache>
            </c:numRef>
          </c:val>
        </c:ser>
        <c:dLbls>
          <c:showPercent val="1"/>
        </c:dLbls>
        <c:firstSliceAng val="0"/>
      </c:pieChart>
    </c:plotArea>
    <c:legend>
      <c:legendPos val="r"/>
      <c:layout/>
      <c:txPr>
        <a:bodyPr/>
        <a:lstStyle/>
        <a:p>
          <a:pPr>
            <a:defRPr sz="2800"/>
          </a:pPr>
          <a:endParaRPr lang="en-US"/>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layout/>
    </c:title>
    <c:plotArea>
      <c:layout/>
      <c:pieChart>
        <c:varyColors val="1"/>
        <c:ser>
          <c:idx val="0"/>
          <c:order val="0"/>
          <c:tx>
            <c:strRef>
              <c:f>Sheet1!$B$1</c:f>
              <c:strCache>
                <c:ptCount val="1"/>
                <c:pt idx="0">
                  <c:v>I like it better when Mrs. C.___</c:v>
                </c:pt>
              </c:strCache>
            </c:strRef>
          </c:tx>
          <c:dLbls>
            <c:showCatName val="1"/>
            <c:showPercent val="1"/>
            <c:showLeaderLines val="1"/>
          </c:dLbls>
          <c:cat>
            <c:strRef>
              <c:f>Sheet1!$A$2:$A$3</c:f>
              <c:strCache>
                <c:ptCount val="2"/>
                <c:pt idx="0">
                  <c:v>is involved in our discussions</c:v>
                </c:pt>
                <c:pt idx="1">
                  <c:v>is not involved in our discussions</c:v>
                </c:pt>
              </c:strCache>
            </c:strRef>
          </c:cat>
          <c:val>
            <c:numRef>
              <c:f>Sheet1!$B$2:$B$3</c:f>
              <c:numCache>
                <c:formatCode>General</c:formatCode>
                <c:ptCount val="2"/>
                <c:pt idx="0">
                  <c:v>87</c:v>
                </c:pt>
                <c:pt idx="1">
                  <c:v>13</c:v>
                </c:pt>
              </c:numCache>
            </c:numRef>
          </c:val>
        </c:ser>
        <c:dLbls>
          <c:showCatName val="1"/>
          <c:showPercent val="1"/>
        </c:dLbls>
        <c:firstSliceAng val="0"/>
      </c:pieChart>
    </c:plotArea>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Students who enjoy reading social studies texts</c:v>
                </c:pt>
              </c:strCache>
            </c:strRef>
          </c:tx>
          <c:cat>
            <c:strRef>
              <c:f>Sheet1!$A$2:$A$3</c:f>
              <c:strCache>
                <c:ptCount val="2"/>
                <c:pt idx="0">
                  <c:v>Before</c:v>
                </c:pt>
                <c:pt idx="1">
                  <c:v>After</c:v>
                </c:pt>
              </c:strCache>
            </c:strRef>
          </c:cat>
          <c:val>
            <c:numRef>
              <c:f>Sheet1!$B$2:$B$3</c:f>
              <c:numCache>
                <c:formatCode>0%</c:formatCode>
                <c:ptCount val="2"/>
                <c:pt idx="0">
                  <c:v>0.15000000000000011</c:v>
                </c:pt>
                <c:pt idx="1">
                  <c:v>0.5</c:v>
                </c:pt>
              </c:numCache>
            </c:numRef>
          </c:val>
        </c:ser>
        <c:dLbls>
          <c:showVal val="1"/>
        </c:dLbls>
        <c:gapWidth val="75"/>
        <c:axId val="156168192"/>
        <c:axId val="156169728"/>
      </c:barChart>
      <c:catAx>
        <c:axId val="156168192"/>
        <c:scaling>
          <c:orientation val="minMax"/>
        </c:scaling>
        <c:axPos val="b"/>
        <c:majorTickMark val="none"/>
        <c:tickLblPos val="nextTo"/>
        <c:crossAx val="156169728"/>
        <c:crosses val="autoZero"/>
        <c:auto val="1"/>
        <c:lblAlgn val="ctr"/>
        <c:lblOffset val="100"/>
      </c:catAx>
      <c:valAx>
        <c:axId val="156169728"/>
        <c:scaling>
          <c:orientation val="minMax"/>
        </c:scaling>
        <c:axPos val="l"/>
        <c:numFmt formatCode="0%" sourceLinked="1"/>
        <c:majorTickMark val="none"/>
        <c:tickLblPos val="nextTo"/>
        <c:crossAx val="156168192"/>
        <c:crosses val="autoZero"/>
        <c:crossBetween val="between"/>
      </c:valAx>
    </c:plotArea>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062484497130167"/>
          <c:y val="2.9741379310344842E-2"/>
          <c:w val="0.87360503014046398"/>
          <c:h val="0.83240745768847957"/>
        </c:manualLayout>
      </c:layout>
      <c:barChart>
        <c:barDir val="col"/>
        <c:grouping val="stacked"/>
        <c:ser>
          <c:idx val="0"/>
          <c:order val="0"/>
          <c:tx>
            <c:strRef>
              <c:f>Sheet1!$B$1</c:f>
              <c:strCache>
                <c:ptCount val="1"/>
                <c:pt idx="0">
                  <c:v>Confident </c:v>
                </c:pt>
              </c:strCache>
            </c:strRef>
          </c:tx>
          <c:cat>
            <c:strRef>
              <c:f>Sheet1!$A$2:$A$3</c:f>
              <c:strCache>
                <c:ptCount val="2"/>
                <c:pt idx="0">
                  <c:v>Before</c:v>
                </c:pt>
                <c:pt idx="1">
                  <c:v>After</c:v>
                </c:pt>
              </c:strCache>
            </c:strRef>
          </c:cat>
          <c:val>
            <c:numRef>
              <c:f>Sheet1!$B$2:$B$3</c:f>
              <c:numCache>
                <c:formatCode>0%</c:formatCode>
                <c:ptCount val="2"/>
                <c:pt idx="0">
                  <c:v>0.14000000000000001</c:v>
                </c:pt>
                <c:pt idx="1">
                  <c:v>0.4</c:v>
                </c:pt>
              </c:numCache>
            </c:numRef>
          </c:val>
        </c:ser>
        <c:dLbls>
          <c:showVal val="1"/>
        </c:dLbls>
        <c:gapWidth val="75"/>
        <c:overlap val="100"/>
        <c:axId val="127850752"/>
        <c:axId val="127860736"/>
      </c:barChart>
      <c:catAx>
        <c:axId val="127850752"/>
        <c:scaling>
          <c:orientation val="minMax"/>
        </c:scaling>
        <c:axPos val="b"/>
        <c:majorTickMark val="none"/>
        <c:tickLblPos val="nextTo"/>
        <c:crossAx val="127860736"/>
        <c:crosses val="autoZero"/>
        <c:auto val="1"/>
        <c:lblAlgn val="ctr"/>
        <c:lblOffset val="100"/>
      </c:catAx>
      <c:valAx>
        <c:axId val="127860736"/>
        <c:scaling>
          <c:orientation val="minMax"/>
        </c:scaling>
        <c:axPos val="l"/>
        <c:numFmt formatCode="0%" sourceLinked="1"/>
        <c:majorTickMark val="none"/>
        <c:tickLblPos val="nextTo"/>
        <c:crossAx val="127850752"/>
        <c:crosses val="autoZero"/>
        <c:crossBetween val="between"/>
      </c:valAx>
    </c:plotArea>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Column1</c:v>
                </c:pt>
              </c:strCache>
            </c:strRef>
          </c:tx>
          <c:cat>
            <c:numRef>
              <c:f>Sheet1!$A$2:$A$3</c:f>
              <c:numCache>
                <c:formatCode>General</c:formatCode>
                <c:ptCount val="2"/>
                <c:pt idx="0">
                  <c:v>2012</c:v>
                </c:pt>
                <c:pt idx="1">
                  <c:v>2013</c:v>
                </c:pt>
              </c:numCache>
            </c:numRef>
          </c:cat>
          <c:val>
            <c:numRef>
              <c:f>Sheet1!$B$2:$B$3</c:f>
              <c:numCache>
                <c:formatCode>0%</c:formatCode>
                <c:ptCount val="2"/>
                <c:pt idx="0">
                  <c:v>0.60000000000000042</c:v>
                </c:pt>
                <c:pt idx="1">
                  <c:v>0.84000000000000041</c:v>
                </c:pt>
              </c:numCache>
            </c:numRef>
          </c:val>
        </c:ser>
        <c:dLbls>
          <c:showVal val="1"/>
        </c:dLbls>
        <c:gapWidth val="75"/>
        <c:axId val="157041024"/>
        <c:axId val="157042944"/>
      </c:barChart>
      <c:catAx>
        <c:axId val="157041024"/>
        <c:scaling>
          <c:orientation val="minMax"/>
        </c:scaling>
        <c:axPos val="b"/>
        <c:numFmt formatCode="General" sourceLinked="1"/>
        <c:majorTickMark val="none"/>
        <c:tickLblPos val="nextTo"/>
        <c:crossAx val="157042944"/>
        <c:crosses val="autoZero"/>
        <c:auto val="1"/>
        <c:lblAlgn val="ctr"/>
        <c:lblOffset val="100"/>
      </c:catAx>
      <c:valAx>
        <c:axId val="157042944"/>
        <c:scaling>
          <c:orientation val="minMax"/>
        </c:scaling>
        <c:axPos val="l"/>
        <c:numFmt formatCode="0%" sourceLinked="1"/>
        <c:majorTickMark val="none"/>
        <c:tickLblPos val="nextTo"/>
        <c:crossAx val="157041024"/>
        <c:crosses val="autoZero"/>
        <c:crossBetween val="between"/>
      </c:valAx>
    </c:plotArea>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A89DF6-F948-4C5A-A165-208CBF5C9ED4}" type="datetimeFigureOut">
              <a:rPr lang="en-US" smtClean="0"/>
              <a:pPr/>
              <a:t>9/13/2013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E9F294-A16D-40DD-91F2-C6E90F0477B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B7BD79-E99A-484F-A13D-B2571B4D9B1F}" type="datetimeFigureOut">
              <a:rPr lang="en-US" smtClean="0"/>
              <a:pPr/>
              <a:t>9/13/2013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3FDC7A-9073-4DE7-8BA5-C273B5445E2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F3FDC7A-9073-4DE7-8BA5-C273B5445E25}"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78C5DFF1-0379-46E0-B660-468672670046}"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C5DFF1-0379-46E0-B660-46867267004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C5DFF1-0379-46E0-B660-46867267004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C5DFF1-0379-46E0-B660-46867267004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C5DFF1-0379-46E0-B660-468672670046}"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8C5DFF1-0379-46E0-B660-46867267004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8C5DFF1-0379-46E0-B660-46867267004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8C5DFF1-0379-46E0-B660-46867267004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8C5DFF1-0379-46E0-B660-468672670046}"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8C5DFF1-0379-46E0-B660-46867267004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8A4A6FD-9360-4ABA-94AF-4D184FD8F296}" type="datetimeFigureOut">
              <a:rPr lang="en-US" smtClean="0"/>
              <a:pPr/>
              <a:t>9/13/2013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8C5DFF1-0379-46E0-B660-468672670046}"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8A4A6FD-9360-4ABA-94AF-4D184FD8F296}" type="datetimeFigureOut">
              <a:rPr lang="en-US" smtClean="0"/>
              <a:pPr/>
              <a:t>9/13/2013</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C5DFF1-0379-46E0-B660-468672670046}"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frm=1&amp;source=images&amp;cd=&amp;cad=rja&amp;docid=uWGDi2BYcgYptM&amp;tbnid=YbjtKD8SqEsayM:&amp;ved=0CAUQjRw&amp;url=http://dbarker.edublogs.org/2008/09/24/literature-circles-and-classroom-management-getting-kids-to-buy-in/&amp;ei=RCHnUdnQDKT-4APGkoD4Dw&amp;bvm=bv.49405654,d.dmg&amp;psig=AFQjCNEVNmbwiALIyHGmnZUCxEmbbHCx1Q&amp;ust=1374188171967607"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google.com/url?sa=i&amp;rct=j&amp;q=&amp;esrc=s&amp;frm=1&amp;source=images&amp;cd=&amp;cad=rja&amp;docid=_2uGUIJslZpvzM&amp;tbnid=hlCeiJHraGDgUM:&amp;ved=0CAUQjRw&amp;url=http://therockchurches.com/the-light/&amp;ei=c-PqUZ_VGdfK4AP92YGACw&amp;bvm=bv.49478099,d.dmg&amp;psig=AFQjCNEpgMhZZdrLEnwxPoP_Hc0FNJGi7g&amp;ust=137443454112211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url?sa=i&amp;rct=j&amp;q=&amp;esrc=s&amp;frm=1&amp;source=images&amp;cd=&amp;cad=rja&amp;docid=Exh5JDwyl_HA_M&amp;tbnid=bRSGU07UyjdupM:&amp;ved=0CAUQjRw&amp;url=http://www.washingtonpost.com/blogs/answer-sheet/wp/2013/04/24/is-the-common-core-standards-initiative-in-trouble/&amp;ei=beHqUcmCH9Go4APnuoGQBg&amp;bvm=bv.49478099,d.dmg&amp;psig=AFQjCNE53Ck1u1Y1QP53DDsBzokaN0_CWA&amp;ust=1374434004290476"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www.google.com/url?sa=i&amp;rct=j&amp;q=&amp;esrc=s&amp;frm=1&amp;source=images&amp;cd=&amp;cad=rja&amp;docid=AYtfl8gSS8rcxM&amp;tbnid=XsAICVUpaCNqwM:&amp;ved=0CAUQjRw&amp;url=http://portal.success-ode-state-oh-us.info/&amp;ei=NeHqUY2kA5Ks4AOr5YHwCA&amp;bvm=bv.49478099,d.dmg&amp;psig=AFQjCNErAubE5w7J7fao2zMB9RXnNy-2tA&amp;ust=137443393971791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litcircles.org/" TargetMode="External"/><Relationship Id="rId2" Type="http://schemas.openxmlformats.org/officeDocument/2006/relationships/hyperlink" Target="http://www.ncte.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Nonfiction literature circles</a:t>
            </a:r>
            <a:endParaRPr lang="en-US" dirty="0"/>
          </a:p>
        </p:txBody>
      </p:sp>
      <p:sp>
        <p:nvSpPr>
          <p:cNvPr id="3" name="Subtitle 2"/>
          <p:cNvSpPr>
            <a:spLocks noGrp="1"/>
          </p:cNvSpPr>
          <p:nvPr>
            <p:ph type="subTitle" idx="1"/>
          </p:nvPr>
        </p:nvSpPr>
        <p:spPr/>
        <p:txBody>
          <a:bodyPr/>
          <a:lstStyle/>
          <a:p>
            <a:r>
              <a:rPr lang="en-US" dirty="0" smtClean="0"/>
              <a:t>Cathy Chenoweth</a:t>
            </a:r>
            <a:endParaRPr lang="en-US" dirty="0"/>
          </a:p>
        </p:txBody>
      </p:sp>
      <p:pic>
        <p:nvPicPr>
          <p:cNvPr id="47106" name="Picture 2" descr="http://dbarker.edublogs.org/files/2008/09/circle.jpg">
            <a:hlinkClick r:id="rId2"/>
          </p:cNvPr>
          <p:cNvPicPr>
            <a:picLocks noChangeAspect="1" noChangeArrowheads="1"/>
          </p:cNvPicPr>
          <p:nvPr/>
        </p:nvPicPr>
        <p:blipFill>
          <a:blip r:embed="rId3" cstate="print"/>
          <a:srcRect/>
          <a:stretch>
            <a:fillRect/>
          </a:stretch>
        </p:blipFill>
        <p:spPr bwMode="auto">
          <a:xfrm>
            <a:off x="3429000" y="2362200"/>
            <a:ext cx="5105400" cy="429547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ancient Maya, Aztec, and Inca civilizations </a:t>
            </a:r>
          </a:p>
          <a:p>
            <a:pPr lvl="0"/>
            <a:r>
              <a:rPr lang="en-US" dirty="0" smtClean="0"/>
              <a:t>different American Indian cultural groups</a:t>
            </a:r>
          </a:p>
          <a:p>
            <a:pPr lvl="0"/>
            <a:r>
              <a:rPr lang="en-US" dirty="0" smtClean="0"/>
              <a:t>European exploration and colonization</a:t>
            </a:r>
          </a:p>
          <a:p>
            <a:pPr lvl="0"/>
            <a:r>
              <a:rPr lang="en-US" dirty="0" smtClean="0"/>
              <a:t>various geographical regions in the Western Hemisphere</a:t>
            </a:r>
          </a:p>
          <a:p>
            <a:pPr lvl="0"/>
            <a:r>
              <a:rPr lang="en-US" dirty="0" smtClean="0"/>
              <a:t>the interaction between humans and the environment</a:t>
            </a:r>
          </a:p>
          <a:p>
            <a:pPr lvl="0"/>
            <a:r>
              <a:rPr lang="en-US" dirty="0" smtClean="0"/>
              <a:t>different types of governments</a:t>
            </a:r>
          </a:p>
          <a:p>
            <a:r>
              <a:rPr lang="en-US" dirty="0" smtClean="0"/>
              <a:t> the effect of public issues on citizens in the United States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I learned</a:t>
            </a:r>
            <a:endParaRPr lang="en-US" dirty="0"/>
          </a:p>
        </p:txBody>
      </p:sp>
      <p:pic>
        <p:nvPicPr>
          <p:cNvPr id="4" name="Picture 2" descr="http://therockchurches.com/wp-content/uploads/2011/10/pun328-globe-light-bulb-world-map161.gif">
            <a:hlinkClick r:id="rId2"/>
          </p:cNvPr>
          <p:cNvPicPr>
            <a:picLocks noGrp="1" noChangeAspect="1" noChangeArrowheads="1"/>
          </p:cNvPicPr>
          <p:nvPr>
            <p:ph idx="1"/>
          </p:nvPr>
        </p:nvPicPr>
        <p:blipFill>
          <a:blip r:embed="rId3" cstate="print"/>
          <a:srcRect/>
          <a:stretch>
            <a:fillRect/>
          </a:stretch>
        </p:blipFill>
        <p:spPr bwMode="auto">
          <a:xfrm>
            <a:off x="3200400" y="1639878"/>
            <a:ext cx="4072881" cy="453232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Teach </a:t>
            </a:r>
            <a:r>
              <a:rPr lang="en-US" dirty="0" smtClean="0"/>
              <a:t>structure</a:t>
            </a:r>
            <a:endParaRPr lang="en-US" dirty="0"/>
          </a:p>
        </p:txBody>
      </p:sp>
      <p:sp>
        <p:nvSpPr>
          <p:cNvPr id="3" name="Content Placeholder 2"/>
          <p:cNvSpPr>
            <a:spLocks noGrp="1"/>
          </p:cNvSpPr>
          <p:nvPr>
            <p:ph idx="1"/>
          </p:nvPr>
        </p:nvSpPr>
        <p:spPr>
          <a:xfrm>
            <a:off x="1435608" y="1905000"/>
            <a:ext cx="7498080" cy="4343400"/>
          </a:xfrm>
        </p:spPr>
        <p:txBody>
          <a:bodyPr/>
          <a:lstStyle/>
          <a:p>
            <a:r>
              <a:rPr lang="en-US" dirty="0" smtClean="0"/>
              <a:t>Be explicit and intentional with instruction</a:t>
            </a:r>
          </a:p>
          <a:p>
            <a:r>
              <a:rPr lang="en-US" dirty="0" smtClean="0"/>
              <a:t>Start small with easy fiction texts</a:t>
            </a:r>
          </a:p>
          <a:p>
            <a:r>
              <a:rPr lang="en-US" dirty="0" smtClean="0"/>
              <a:t>Add steps in process individually</a:t>
            </a:r>
          </a:p>
          <a:p>
            <a:r>
              <a:rPr lang="en-US" dirty="0" smtClean="0"/>
              <a:t>Repeat often, especially at the beginning</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structure:</a:t>
            </a:r>
            <a:endParaRPr lang="en-US" dirty="0"/>
          </a:p>
        </p:txBody>
      </p:sp>
      <p:sp>
        <p:nvSpPr>
          <p:cNvPr id="3" name="Content Placeholder 2"/>
          <p:cNvSpPr>
            <a:spLocks noGrp="1"/>
          </p:cNvSpPr>
          <p:nvPr>
            <p:ph idx="1"/>
          </p:nvPr>
        </p:nvSpPr>
        <p:spPr/>
        <p:txBody>
          <a:bodyPr/>
          <a:lstStyle/>
          <a:p>
            <a:r>
              <a:rPr lang="en-US" dirty="0" smtClean="0"/>
              <a:t>Encounter text once on their own</a:t>
            </a:r>
          </a:p>
          <a:p>
            <a:r>
              <a:rPr lang="en-US" dirty="0" smtClean="0"/>
              <a:t>Reread text using harvest strategy</a:t>
            </a:r>
          </a:p>
          <a:p>
            <a:r>
              <a:rPr lang="en-US" dirty="0" smtClean="0"/>
              <a:t>Prepare harvest strategy for discussion</a:t>
            </a:r>
          </a:p>
          <a:p>
            <a:r>
              <a:rPr lang="en-US" dirty="0" smtClean="0"/>
              <a:t>Participate in group discussion</a:t>
            </a:r>
          </a:p>
          <a:p>
            <a:r>
              <a:rPr lang="en-US" dirty="0" smtClean="0"/>
              <a:t>Revisit, apply, reflect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8077200" cy="1143000"/>
          </a:xfrm>
        </p:spPr>
        <p:txBody>
          <a:bodyPr>
            <a:normAutofit fontScale="90000"/>
          </a:bodyPr>
          <a:lstStyle/>
          <a:p>
            <a:r>
              <a:rPr lang="en-US" dirty="0" smtClean="0"/>
              <a:t>2. Teach </a:t>
            </a:r>
            <a:r>
              <a:rPr lang="en-US" dirty="0" smtClean="0"/>
              <a:t>and use harvest strategies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Daniels’ definition of “harvest strategies”:</a:t>
            </a:r>
          </a:p>
          <a:p>
            <a:r>
              <a:rPr lang="en-US" dirty="0" smtClean="0"/>
              <a:t>Way to “capture their responses as they read and bring to the discussion their questions, connections, feelings, judgments, words, phrases, and doodles”</a:t>
            </a:r>
          </a:p>
          <a:p>
            <a:r>
              <a:rPr lang="en-US" dirty="0" smtClean="0"/>
              <a:t>“inventory of different ‘takes’ on the text, hopefully enough ideas to sustain an extended conversation”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848600" cy="1143000"/>
          </a:xfrm>
        </p:spPr>
        <p:txBody>
          <a:bodyPr>
            <a:normAutofit/>
          </a:bodyPr>
          <a:lstStyle/>
          <a:p>
            <a:r>
              <a:rPr lang="en-US" dirty="0" smtClean="0"/>
              <a:t>Harvest strategies we used</a:t>
            </a:r>
            <a:endParaRPr lang="en-US" dirty="0"/>
          </a:p>
        </p:txBody>
      </p:sp>
      <p:sp>
        <p:nvSpPr>
          <p:cNvPr id="3" name="Content Placeholder 2"/>
          <p:cNvSpPr>
            <a:spLocks noGrp="1"/>
          </p:cNvSpPr>
          <p:nvPr>
            <p:ph idx="1"/>
          </p:nvPr>
        </p:nvSpPr>
        <p:spPr>
          <a:xfrm>
            <a:off x="1435608" y="1447800"/>
            <a:ext cx="7498080" cy="5105400"/>
          </a:xfrm>
        </p:spPr>
        <p:txBody>
          <a:bodyPr>
            <a:normAutofit lnSpcReduction="10000"/>
          </a:bodyPr>
          <a:lstStyle/>
          <a:p>
            <a:r>
              <a:rPr lang="en-US" dirty="0" smtClean="0"/>
              <a:t>Sentence starters: I thought… I noticed… I wondered… what if… </a:t>
            </a:r>
          </a:p>
          <a:p>
            <a:r>
              <a:rPr lang="en-US" dirty="0" smtClean="0"/>
              <a:t>Charts- connections/ questions/ new understandings</a:t>
            </a:r>
          </a:p>
          <a:p>
            <a:r>
              <a:rPr lang="en-US" dirty="0" smtClean="0"/>
              <a:t>Annotating or coding the text</a:t>
            </a:r>
          </a:p>
          <a:p>
            <a:r>
              <a:rPr lang="en-US" dirty="0" smtClean="0"/>
              <a:t>Generating list of questions</a:t>
            </a:r>
          </a:p>
          <a:p>
            <a:r>
              <a:rPr lang="en-US" dirty="0" smtClean="0"/>
              <a:t>Post it notes</a:t>
            </a:r>
          </a:p>
          <a:p>
            <a:r>
              <a:rPr lang="en-US" dirty="0" smtClean="0"/>
              <a:t>Graphic organizers- skill or content specific</a:t>
            </a:r>
          </a:p>
          <a:p>
            <a:r>
              <a:rPr lang="en-US" dirty="0" smtClean="0"/>
              <a:t>Focus question</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students’ thoughts about harvest strategies</a:t>
            </a:r>
            <a:endParaRPr lang="en-US" dirty="0"/>
          </a:p>
        </p:txBody>
      </p:sp>
      <p:sp>
        <p:nvSpPr>
          <p:cNvPr id="3" name="Content Placeholder 2"/>
          <p:cNvSpPr>
            <a:spLocks noGrp="1"/>
          </p:cNvSpPr>
          <p:nvPr>
            <p:ph idx="1"/>
          </p:nvPr>
        </p:nvSpPr>
        <p:spPr/>
        <p:txBody>
          <a:bodyPr>
            <a:normAutofit lnSpcReduction="10000"/>
          </a:bodyPr>
          <a:lstStyle/>
          <a:p>
            <a:r>
              <a:rPr lang="en-US" dirty="0" smtClean="0"/>
              <a:t>“I like to not have a mind full of questions while reading so writing them down helps me be able to concentrate more on reading and comprehending the text.”</a:t>
            </a:r>
          </a:p>
          <a:p>
            <a:pPr>
              <a:buNone/>
            </a:pPr>
            <a:endParaRPr lang="en-US" dirty="0" smtClean="0"/>
          </a:p>
          <a:p>
            <a:r>
              <a:rPr lang="en-US" dirty="0" smtClean="0"/>
              <a:t>“When I annotate the text it helps me pick out the important stuff, which helps me figure out what to say in the discussion.”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85800"/>
            <a:ext cx="7498080" cy="5562600"/>
          </a:xfrm>
        </p:spPr>
        <p:txBody>
          <a:bodyPr>
            <a:normAutofit/>
          </a:bodyPr>
          <a:lstStyle/>
          <a:p>
            <a:pPr>
              <a:buNone/>
            </a:pPr>
            <a:endParaRPr lang="en-US" dirty="0" smtClean="0"/>
          </a:p>
          <a:p>
            <a:r>
              <a:rPr lang="en-US" dirty="0" smtClean="0"/>
              <a:t>“The questions are the most important because if I don't understand something I can get help from my group.”</a:t>
            </a:r>
          </a:p>
          <a:p>
            <a:pPr>
              <a:buNone/>
            </a:pPr>
            <a:endParaRPr lang="en-US" dirty="0" smtClean="0"/>
          </a:p>
          <a:p>
            <a:r>
              <a:rPr lang="en-US" dirty="0" smtClean="0"/>
              <a:t>“If I just go back to what I annotated, I can sometimes answer a question another group member had.”</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Choose </a:t>
            </a:r>
            <a:r>
              <a:rPr lang="en-US" dirty="0" smtClean="0"/>
              <a:t>“discussable” texts</a:t>
            </a:r>
            <a:endParaRPr lang="en-US" dirty="0"/>
          </a:p>
        </p:txBody>
      </p:sp>
      <p:sp>
        <p:nvSpPr>
          <p:cNvPr id="3" name="Content Placeholder 2"/>
          <p:cNvSpPr>
            <a:spLocks noGrp="1"/>
          </p:cNvSpPr>
          <p:nvPr>
            <p:ph idx="1"/>
          </p:nvPr>
        </p:nvSpPr>
        <p:spPr>
          <a:xfrm>
            <a:off x="1435608" y="1447800"/>
            <a:ext cx="7498080" cy="5181600"/>
          </a:xfrm>
        </p:spPr>
        <p:txBody>
          <a:bodyPr>
            <a:normAutofit fontScale="92500" lnSpcReduction="20000"/>
          </a:bodyPr>
          <a:lstStyle/>
          <a:p>
            <a:pPr>
              <a:buNone/>
            </a:pPr>
            <a:r>
              <a:rPr lang="en-US" dirty="0" smtClean="0"/>
              <a:t>Daniels’ definition of “discussable” nonfiction texts:</a:t>
            </a:r>
          </a:p>
          <a:p>
            <a:r>
              <a:rPr lang="en-US" dirty="0" smtClean="0">
                <a:solidFill>
                  <a:schemeClr val="accent1">
                    <a:lumMod val="75000"/>
                  </a:schemeClr>
                </a:solidFill>
              </a:rPr>
              <a:t>content that is important or engaging</a:t>
            </a:r>
            <a:r>
              <a:rPr lang="en-US" dirty="0" smtClean="0"/>
              <a:t>;</a:t>
            </a:r>
          </a:p>
          <a:p>
            <a:r>
              <a:rPr lang="en-US" dirty="0" smtClean="0"/>
              <a:t>people we can care about;</a:t>
            </a:r>
          </a:p>
          <a:p>
            <a:r>
              <a:rPr lang="en-US" dirty="0" smtClean="0"/>
              <a:t>a narrative structure or chronological line;</a:t>
            </a:r>
          </a:p>
          <a:p>
            <a:r>
              <a:rPr lang="en-US" dirty="0" smtClean="0"/>
              <a:t>places we can visualize; </a:t>
            </a:r>
          </a:p>
          <a:p>
            <a:r>
              <a:rPr lang="en-US" dirty="0" smtClean="0"/>
              <a:t>danger, conflicts, risks, or choices; </a:t>
            </a:r>
          </a:p>
          <a:p>
            <a:r>
              <a:rPr lang="en-US" dirty="0" smtClean="0"/>
              <a:t>value, moral, ethical, or political dimensions;</a:t>
            </a:r>
          </a:p>
          <a:p>
            <a:r>
              <a:rPr lang="en-US" dirty="0" smtClean="0">
                <a:solidFill>
                  <a:schemeClr val="accent1">
                    <a:lumMod val="75000"/>
                  </a:schemeClr>
                </a:solidFill>
              </a:rPr>
              <a:t>some ideas that reasonable people can debate, dispute, or disagree about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experience with choosing texts</a:t>
            </a:r>
            <a:endParaRPr lang="en-US" dirty="0"/>
          </a:p>
        </p:txBody>
      </p:sp>
      <p:sp>
        <p:nvSpPr>
          <p:cNvPr id="3" name="Content Placeholder 2"/>
          <p:cNvSpPr>
            <a:spLocks noGrp="1"/>
          </p:cNvSpPr>
          <p:nvPr>
            <p:ph idx="1"/>
          </p:nvPr>
        </p:nvSpPr>
        <p:spPr>
          <a:xfrm>
            <a:off x="1435608" y="1828800"/>
            <a:ext cx="7498080" cy="4419600"/>
          </a:xfrm>
        </p:spPr>
        <p:txBody>
          <a:bodyPr/>
          <a:lstStyle/>
          <a:p>
            <a:r>
              <a:rPr lang="en-US" dirty="0" smtClean="0"/>
              <a:t>Difficult enough content or reading level to spur discussion</a:t>
            </a:r>
          </a:p>
          <a:p>
            <a:r>
              <a:rPr lang="en-US" dirty="0" smtClean="0"/>
              <a:t>Enough background knowledge to make sense of text</a:t>
            </a:r>
          </a:p>
          <a:p>
            <a:r>
              <a:rPr lang="en-US" dirty="0" smtClean="0"/>
              <a:t>Debatable issues</a:t>
            </a:r>
          </a:p>
          <a:p>
            <a:r>
              <a:rPr lang="en-US" dirty="0" smtClean="0"/>
              <a:t>Meaningful real world application</a:t>
            </a:r>
          </a:p>
          <a:p>
            <a:r>
              <a:rPr lang="en-US" dirty="0" smtClean="0"/>
              <a:t>**Hardest, most time consuming part of process- finding good quality texts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5</a:t>
            </a:r>
            <a:r>
              <a:rPr lang="en-US" baseline="30000" dirty="0" smtClean="0"/>
              <a:t>th</a:t>
            </a:r>
            <a:r>
              <a:rPr lang="en-US" dirty="0" smtClean="0"/>
              <a:t> grade </a:t>
            </a:r>
          </a:p>
          <a:p>
            <a:r>
              <a:rPr lang="en-US" dirty="0" smtClean="0"/>
              <a:t>Language Arts &amp; Social Studies</a:t>
            </a:r>
          </a:p>
          <a:p>
            <a:r>
              <a:rPr lang="en-US" dirty="0" smtClean="0"/>
              <a:t>Gifted program</a:t>
            </a:r>
          </a:p>
          <a:p>
            <a:r>
              <a:rPr lang="en-US" dirty="0" smtClean="0"/>
              <a:t>What that means and why it matters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types of texts</a:t>
            </a:r>
            <a:endParaRPr lang="en-US" dirty="0"/>
          </a:p>
        </p:txBody>
      </p:sp>
      <p:sp>
        <p:nvSpPr>
          <p:cNvPr id="3" name="Content Placeholder 2"/>
          <p:cNvSpPr>
            <a:spLocks noGrp="1"/>
          </p:cNvSpPr>
          <p:nvPr>
            <p:ph idx="1"/>
          </p:nvPr>
        </p:nvSpPr>
        <p:spPr/>
        <p:txBody>
          <a:bodyPr/>
          <a:lstStyle/>
          <a:p>
            <a:r>
              <a:rPr lang="en-US" dirty="0" smtClean="0"/>
              <a:t>Magazine articles</a:t>
            </a:r>
          </a:p>
          <a:p>
            <a:r>
              <a:rPr lang="en-US" dirty="0" smtClean="0"/>
              <a:t>Newspaper articles</a:t>
            </a:r>
          </a:p>
          <a:p>
            <a:r>
              <a:rPr lang="en-US" dirty="0" smtClean="0"/>
              <a:t>Blog posts</a:t>
            </a:r>
          </a:p>
          <a:p>
            <a:r>
              <a:rPr lang="en-US" dirty="0" smtClean="0"/>
              <a:t>Opinion columns</a:t>
            </a:r>
          </a:p>
          <a:p>
            <a:r>
              <a:rPr lang="en-US" dirty="0" smtClean="0"/>
              <a:t>Maps</a:t>
            </a:r>
          </a:p>
          <a:p>
            <a:r>
              <a:rPr lang="en-US" dirty="0" smtClean="0"/>
              <a:t>Charts and graphs</a:t>
            </a:r>
          </a:p>
          <a:p>
            <a:r>
              <a:rPr lang="en-US" dirty="0" smtClean="0"/>
              <a:t>Primary source materials</a:t>
            </a:r>
          </a:p>
          <a:p>
            <a:r>
              <a:rPr lang="en-US" dirty="0" smtClean="0"/>
              <a:t>Videos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630362"/>
          </a:xfrm>
        </p:spPr>
        <p:txBody>
          <a:bodyPr>
            <a:normAutofit/>
          </a:bodyPr>
          <a:lstStyle/>
          <a:p>
            <a:r>
              <a:rPr lang="en-US" dirty="0" smtClean="0"/>
              <a:t>4. Develop </a:t>
            </a:r>
            <a:r>
              <a:rPr lang="en-US" dirty="0" smtClean="0"/>
              <a:t>rules</a:t>
            </a:r>
            <a:endParaRPr lang="en-US" dirty="0"/>
          </a:p>
        </p:txBody>
      </p:sp>
      <p:sp>
        <p:nvSpPr>
          <p:cNvPr id="3" name="Content Placeholder 2"/>
          <p:cNvSpPr>
            <a:spLocks noGrp="1"/>
          </p:cNvSpPr>
          <p:nvPr>
            <p:ph idx="1"/>
          </p:nvPr>
        </p:nvSpPr>
        <p:spPr>
          <a:xfrm>
            <a:off x="1435608" y="2514600"/>
            <a:ext cx="7498080" cy="3733800"/>
          </a:xfrm>
        </p:spPr>
        <p:txBody>
          <a:bodyPr/>
          <a:lstStyle/>
          <a:p>
            <a:r>
              <a:rPr lang="en-US" dirty="0" smtClean="0"/>
              <a:t>Class can create together</a:t>
            </a:r>
          </a:p>
          <a:p>
            <a:r>
              <a:rPr lang="en-US" dirty="0" smtClean="0"/>
              <a:t>Post on wall</a:t>
            </a:r>
          </a:p>
          <a:p>
            <a:r>
              <a:rPr lang="en-US" dirty="0" smtClean="0"/>
              <a:t>Refer to them each group</a:t>
            </a:r>
          </a:p>
          <a:p>
            <a:r>
              <a:rPr lang="en-US" dirty="0" smtClean="0"/>
              <a:t>Fishbowl experience- artificial or organic</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classroom:</a:t>
            </a:r>
            <a:endParaRPr lang="en-US" dirty="0"/>
          </a:p>
        </p:txBody>
      </p:sp>
      <p:pic>
        <p:nvPicPr>
          <p:cNvPr id="4" name="Content Placeholder 3" descr="Graduation and Colorado 283.JPG"/>
          <p:cNvPicPr>
            <a:picLocks noGrp="1" noChangeAspect="1"/>
          </p:cNvPicPr>
          <p:nvPr>
            <p:ph idx="1"/>
          </p:nvPr>
        </p:nvPicPr>
        <p:blipFill>
          <a:blip r:embed="rId2" cstate="print"/>
          <a:stretch>
            <a:fillRect/>
          </a:stretch>
        </p:blipFill>
        <p:spPr>
          <a:xfrm>
            <a:off x="1447800" y="1219200"/>
            <a:ext cx="7213600" cy="54102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class guidelines:</a:t>
            </a:r>
            <a:endParaRPr lang="en-US" dirty="0"/>
          </a:p>
        </p:txBody>
      </p:sp>
      <p:sp>
        <p:nvSpPr>
          <p:cNvPr id="3" name="Content Placeholder 2"/>
          <p:cNvSpPr>
            <a:spLocks noGrp="1"/>
          </p:cNvSpPr>
          <p:nvPr>
            <p:ph idx="1"/>
          </p:nvPr>
        </p:nvSpPr>
        <p:spPr>
          <a:xfrm>
            <a:off x="1435608" y="1447800"/>
            <a:ext cx="7498080" cy="5105400"/>
          </a:xfrm>
        </p:spPr>
        <p:txBody>
          <a:bodyPr>
            <a:normAutofit lnSpcReduction="10000"/>
          </a:bodyPr>
          <a:lstStyle/>
          <a:p>
            <a:pPr marL="596646" indent="-514350">
              <a:buFont typeface="+mj-lt"/>
              <a:buAutoNum type="arabicPeriod"/>
            </a:pPr>
            <a:r>
              <a:rPr lang="en-US" dirty="0" smtClean="0"/>
              <a:t>Prepare for discussion.</a:t>
            </a:r>
          </a:p>
          <a:p>
            <a:pPr marL="596646" indent="-514350">
              <a:buFont typeface="+mj-lt"/>
              <a:buAutoNum type="arabicPeriod"/>
            </a:pPr>
            <a:r>
              <a:rPr lang="en-US" dirty="0" smtClean="0"/>
              <a:t>Stick to the common text.</a:t>
            </a:r>
          </a:p>
          <a:p>
            <a:pPr marL="596646" indent="-514350">
              <a:buFont typeface="+mj-lt"/>
              <a:buAutoNum type="arabicPeriod"/>
            </a:pPr>
            <a:r>
              <a:rPr lang="en-US" dirty="0" smtClean="0"/>
              <a:t>Use text evidence to connect your ideas to text.</a:t>
            </a:r>
          </a:p>
          <a:p>
            <a:pPr marL="596646" indent="-514350">
              <a:buFont typeface="+mj-lt"/>
              <a:buAutoNum type="arabicPeriod"/>
            </a:pPr>
            <a:r>
              <a:rPr lang="en-US" dirty="0" smtClean="0"/>
              <a:t>Build on others' ideas.</a:t>
            </a:r>
          </a:p>
          <a:p>
            <a:pPr marL="596646" indent="-514350">
              <a:buFont typeface="+mj-lt"/>
              <a:buAutoNum type="arabicPeriod"/>
            </a:pPr>
            <a:r>
              <a:rPr lang="en-US" dirty="0" smtClean="0"/>
              <a:t>Speak directly to classmates in group.</a:t>
            </a:r>
          </a:p>
          <a:p>
            <a:pPr marL="596646" indent="-514350">
              <a:buFont typeface="+mj-lt"/>
              <a:buAutoNum type="arabicPeriod"/>
            </a:pPr>
            <a:r>
              <a:rPr lang="en-US" dirty="0" smtClean="0"/>
              <a:t>The leader will only ask questions.</a:t>
            </a:r>
          </a:p>
          <a:p>
            <a:pPr marL="596646" indent="-514350">
              <a:buFont typeface="+mj-lt"/>
              <a:buAutoNum type="arabicPeriod"/>
            </a:pPr>
            <a:r>
              <a:rPr lang="en-US" dirty="0" smtClean="0"/>
              <a:t>Monitor your own participation.</a:t>
            </a:r>
          </a:p>
          <a:p>
            <a:pPr marL="596646" indent="-514350">
              <a:buFont typeface="+mj-lt"/>
              <a:buAutoNum type="arabicPeriod"/>
            </a:pPr>
            <a:r>
              <a:rPr lang="en-US" dirty="0" smtClean="0"/>
              <a:t>Expect your thinking to change.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782762"/>
          </a:xfrm>
        </p:spPr>
        <p:txBody>
          <a:bodyPr>
            <a:normAutofit/>
          </a:bodyPr>
          <a:lstStyle/>
          <a:p>
            <a:r>
              <a:rPr lang="en-US" dirty="0" smtClean="0"/>
              <a:t>5. Provide </a:t>
            </a:r>
            <a:r>
              <a:rPr lang="en-US" dirty="0" smtClean="0"/>
              <a:t>opportunity for student reflection</a:t>
            </a:r>
            <a:endParaRPr lang="en-US" dirty="0"/>
          </a:p>
        </p:txBody>
      </p:sp>
      <p:sp>
        <p:nvSpPr>
          <p:cNvPr id="3" name="Content Placeholder 2"/>
          <p:cNvSpPr>
            <a:spLocks noGrp="1"/>
          </p:cNvSpPr>
          <p:nvPr>
            <p:ph idx="1"/>
          </p:nvPr>
        </p:nvSpPr>
        <p:spPr>
          <a:xfrm>
            <a:off x="1435608" y="2362200"/>
            <a:ext cx="7498080" cy="3886200"/>
          </a:xfrm>
        </p:spPr>
        <p:txBody>
          <a:bodyPr/>
          <a:lstStyle/>
          <a:p>
            <a:r>
              <a:rPr lang="en-US" dirty="0" smtClean="0"/>
              <a:t>About process overall</a:t>
            </a:r>
          </a:p>
          <a:p>
            <a:r>
              <a:rPr lang="en-US" dirty="0" smtClean="0"/>
              <a:t>About their own participation individually</a:t>
            </a:r>
          </a:p>
          <a:p>
            <a:r>
              <a:rPr lang="en-US" dirty="0" smtClean="0"/>
              <a:t>Teacher records used in conferences as needed</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eating chart.jpg"/>
          <p:cNvPicPr>
            <a:picLocks noGrp="1" noChangeAspect="1"/>
          </p:cNvPicPr>
          <p:nvPr>
            <p:ph idx="1"/>
          </p:nvPr>
        </p:nvPicPr>
        <p:blipFill>
          <a:blip r:embed="rId2" cstate="print"/>
          <a:stretch>
            <a:fillRect/>
          </a:stretch>
        </p:blipFill>
        <p:spPr>
          <a:xfrm>
            <a:off x="866774" y="609599"/>
            <a:ext cx="7743825" cy="5807869"/>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eflection.jpg"/>
          <p:cNvPicPr>
            <a:picLocks noGrp="1" noChangeAspect="1"/>
          </p:cNvPicPr>
          <p:nvPr>
            <p:ph idx="1"/>
          </p:nvPr>
        </p:nvPicPr>
        <p:blipFill>
          <a:blip r:embed="rId2" cstate="print"/>
          <a:stretch>
            <a:fillRect/>
          </a:stretch>
        </p:blipFill>
        <p:spPr>
          <a:xfrm>
            <a:off x="2286000" y="287867"/>
            <a:ext cx="4927600" cy="6570133"/>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Control </a:t>
            </a:r>
            <a:r>
              <a:rPr lang="en-US" dirty="0" smtClean="0"/>
              <a:t>student choice</a:t>
            </a:r>
            <a:endParaRPr lang="en-US" dirty="0"/>
          </a:p>
        </p:txBody>
      </p:sp>
      <p:sp>
        <p:nvSpPr>
          <p:cNvPr id="3" name="Content Placeholder 2"/>
          <p:cNvSpPr>
            <a:spLocks noGrp="1"/>
          </p:cNvSpPr>
          <p:nvPr>
            <p:ph idx="1"/>
          </p:nvPr>
        </p:nvSpPr>
        <p:spPr/>
        <p:txBody>
          <a:bodyPr/>
          <a:lstStyle/>
          <a:p>
            <a:r>
              <a:rPr lang="en-US" dirty="0" smtClean="0"/>
              <a:t>Complete choice= unbalanced groups</a:t>
            </a:r>
          </a:p>
          <a:p>
            <a:endParaRPr lang="en-US" dirty="0" smtClean="0"/>
          </a:p>
          <a:p>
            <a:r>
              <a:rPr lang="en-US" dirty="0" smtClean="0"/>
              <a:t>Someone needs to “push the thinking”</a:t>
            </a:r>
          </a:p>
          <a:p>
            <a:endParaRPr lang="en-US" dirty="0" smtClean="0"/>
          </a:p>
          <a:p>
            <a:r>
              <a:rPr lang="en-US" dirty="0" smtClean="0"/>
              <a:t>Use a variety of ways to form groups</a:t>
            </a:r>
          </a:p>
          <a:p>
            <a:endParaRPr lang="en-US" dirty="0" smtClean="0"/>
          </a:p>
          <a:p>
            <a:r>
              <a:rPr lang="en-US" dirty="0" smtClean="0"/>
              <a:t>Some element of choice involved but “controlled choice”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about forming groups:</a:t>
            </a:r>
            <a:endParaRPr lang="en-US" dirty="0"/>
          </a:p>
        </p:txBody>
      </p:sp>
      <p:graphicFrame>
        <p:nvGraphicFramePr>
          <p:cNvPr id="4" name="Content Placeholder 3"/>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1066800"/>
          </a:xfrm>
        </p:spPr>
        <p:txBody>
          <a:bodyPr>
            <a:normAutofit fontScale="90000"/>
          </a:bodyPr>
          <a:lstStyle/>
          <a:p>
            <a:r>
              <a:rPr lang="en-US" dirty="0" smtClean="0"/>
              <a:t>Student comments about choice</a:t>
            </a:r>
            <a:endParaRPr lang="en-US" dirty="0"/>
          </a:p>
        </p:txBody>
      </p:sp>
      <p:sp>
        <p:nvSpPr>
          <p:cNvPr id="3" name="Content Placeholder 2"/>
          <p:cNvSpPr>
            <a:spLocks noGrp="1"/>
          </p:cNvSpPr>
          <p:nvPr>
            <p:ph idx="1"/>
          </p:nvPr>
        </p:nvSpPr>
        <p:spPr>
          <a:xfrm>
            <a:off x="1435608" y="1143000"/>
            <a:ext cx="7498080" cy="5410200"/>
          </a:xfrm>
        </p:spPr>
        <p:txBody>
          <a:bodyPr>
            <a:normAutofit fontScale="92500" lnSpcReduction="10000"/>
          </a:bodyPr>
          <a:lstStyle/>
          <a:p>
            <a:r>
              <a:rPr lang="en-US" dirty="0" smtClean="0"/>
              <a:t>“If groups are chosen randomly, you're always with someone different which means there will be new ideas.”</a:t>
            </a:r>
          </a:p>
          <a:p>
            <a:r>
              <a:rPr lang="en-US" dirty="0" smtClean="0"/>
              <a:t>“We work together better when Mrs. C. chooses the groups because if we choose the groups ourselves we will group up with our buddies and talk about stuff that is off topic.”  </a:t>
            </a:r>
          </a:p>
          <a:p>
            <a:r>
              <a:rPr lang="en-US" dirty="0" smtClean="0"/>
              <a:t>“You feel more comfortable talking with people that you are closer with. You don't feel like they will judge you on your answer.”</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6" name="Picture 8" descr="http://www.washingtonpost.com/blogs/answer-sheet/files/2013/04/common-core1.png">
            <a:hlinkClick r:id="rId2"/>
          </p:cNvPr>
          <p:cNvPicPr>
            <a:picLocks noChangeAspect="1" noChangeArrowheads="1"/>
          </p:cNvPicPr>
          <p:nvPr/>
        </p:nvPicPr>
        <p:blipFill>
          <a:blip r:embed="rId3" cstate="print"/>
          <a:srcRect/>
          <a:stretch>
            <a:fillRect/>
          </a:stretch>
        </p:blipFill>
        <p:spPr bwMode="auto">
          <a:xfrm>
            <a:off x="2209800" y="4953000"/>
            <a:ext cx="5344581" cy="1676401"/>
          </a:xfrm>
          <a:prstGeom prst="rect">
            <a:avLst/>
          </a:prstGeom>
          <a:noFill/>
        </p:spPr>
      </p:pic>
      <p:sp>
        <p:nvSpPr>
          <p:cNvPr id="2" name="Title 1"/>
          <p:cNvSpPr>
            <a:spLocks noGrp="1"/>
          </p:cNvSpPr>
          <p:nvPr>
            <p:ph type="title"/>
          </p:nvPr>
        </p:nvSpPr>
        <p:spPr>
          <a:xfrm>
            <a:off x="1435608" y="274638"/>
            <a:ext cx="3974592" cy="944562"/>
          </a:xfrm>
        </p:spPr>
        <p:txBody>
          <a:bodyPr/>
          <a:lstStyle/>
          <a:p>
            <a:r>
              <a:rPr lang="en-US" dirty="0" smtClean="0"/>
              <a:t>The problem</a:t>
            </a:r>
            <a:endParaRPr lang="en-US" dirty="0"/>
          </a:p>
        </p:txBody>
      </p:sp>
      <p:sp>
        <p:nvSpPr>
          <p:cNvPr id="5" name="Content Placeholder 4"/>
          <p:cNvSpPr>
            <a:spLocks noGrp="1"/>
          </p:cNvSpPr>
          <p:nvPr>
            <p:ph idx="1"/>
          </p:nvPr>
        </p:nvSpPr>
        <p:spPr>
          <a:xfrm>
            <a:off x="1435608" y="1219200"/>
            <a:ext cx="7498080" cy="5029200"/>
          </a:xfrm>
        </p:spPr>
        <p:txBody>
          <a:bodyPr/>
          <a:lstStyle/>
          <a:p>
            <a:r>
              <a:rPr lang="en-US" dirty="0" smtClean="0"/>
              <a:t>Lower informational text </a:t>
            </a:r>
            <a:endParaRPr lang="en-US" dirty="0" smtClean="0"/>
          </a:p>
          <a:p>
            <a:pPr>
              <a:buNone/>
            </a:pPr>
            <a:r>
              <a:rPr lang="en-US" dirty="0" smtClean="0"/>
              <a:t>	</a:t>
            </a:r>
            <a:r>
              <a:rPr lang="en-US" dirty="0" smtClean="0"/>
              <a:t>scores </a:t>
            </a:r>
            <a:r>
              <a:rPr lang="en-US" dirty="0" smtClean="0"/>
              <a:t>on OAA  </a:t>
            </a:r>
          </a:p>
          <a:p>
            <a:r>
              <a:rPr lang="en-US" dirty="0" smtClean="0"/>
              <a:t>Expectation to i</a:t>
            </a:r>
            <a:r>
              <a:rPr lang="en-US" dirty="0" smtClean="0"/>
              <a:t>ncrease </a:t>
            </a:r>
            <a:r>
              <a:rPr lang="en-US" dirty="0" smtClean="0"/>
              <a:t>rigor</a:t>
            </a:r>
          </a:p>
          <a:p>
            <a:r>
              <a:rPr lang="en-US" dirty="0" smtClean="0"/>
              <a:t>Demand for </a:t>
            </a:r>
            <a:r>
              <a:rPr lang="en-US" dirty="0" smtClean="0"/>
              <a:t>more </a:t>
            </a:r>
            <a:r>
              <a:rPr lang="en-US" dirty="0" smtClean="0"/>
              <a:t>nonfiction</a:t>
            </a:r>
          </a:p>
          <a:p>
            <a:r>
              <a:rPr lang="en-US" dirty="0" smtClean="0"/>
              <a:t>D</a:t>
            </a:r>
            <a:r>
              <a:rPr lang="en-US" dirty="0" smtClean="0"/>
              <a:t>esire to combine </a:t>
            </a:r>
            <a:r>
              <a:rPr lang="en-US" dirty="0" smtClean="0"/>
              <a:t>standards- maximize time and learning </a:t>
            </a:r>
            <a:endParaRPr lang="en-US" dirty="0" smtClean="0"/>
          </a:p>
          <a:p>
            <a:r>
              <a:rPr lang="en-US" dirty="0" smtClean="0"/>
              <a:t>Expectation to differentiate instruction</a:t>
            </a:r>
            <a:endParaRPr lang="en-US" dirty="0"/>
          </a:p>
        </p:txBody>
      </p:sp>
      <p:pic>
        <p:nvPicPr>
          <p:cNvPr id="37890" name="Picture 2" descr="http://portal.success-ode-state-oh-us.info/Shared/Images/front/oat.gif">
            <a:hlinkClick r:id="rId4"/>
          </p:cNvPr>
          <p:cNvPicPr>
            <a:picLocks noChangeAspect="1" noChangeArrowheads="1"/>
          </p:cNvPicPr>
          <p:nvPr/>
        </p:nvPicPr>
        <p:blipFill>
          <a:blip r:embed="rId5" cstate="print"/>
          <a:srcRect/>
          <a:stretch>
            <a:fillRect/>
          </a:stretch>
        </p:blipFill>
        <p:spPr bwMode="auto">
          <a:xfrm>
            <a:off x="7086600" y="0"/>
            <a:ext cx="2057400" cy="1695659"/>
          </a:xfrm>
          <a:prstGeom prst="rect">
            <a:avLst/>
          </a:prstGeom>
          <a:noFill/>
        </p:spPr>
      </p:pic>
      <p:sp>
        <p:nvSpPr>
          <p:cNvPr id="37892" name="AutoShape 4" descr="data:image/jpeg;base64,/9j/4AAQSkZJRgABAQAAAQABAAD/2wCEAAkGBxQTEhQTExQWFhUXGR4bFhcYFxseHRwfICMYHiUgGhwdICgiICIlHBkdITEhJSkrLi4uGyAzODMsNygtLisBCgoKDg0OGxAQGywkICQ0LDQyNDQsMiw0NDQsLC00LzQ0NDQtLCwvLCwsLCwsLCwsLCwsLC8sLCwsLCwsLCwsLP/AABEIAIYBeAMBEQACEQEDEQH/xAAcAAEAAgMBAQEAAAAAAAAAAAAABQYDBAcCAQj/xABHEAACAQIDBQMKAwQHBwUAAAABAgMAEQQSIQUGMUFREyJhBxQVMlRxgZGT0iOhsUJSYpIWM1NygsHRFyRDY3Ph8DRkosLx/8QAGgEBAAMBAQEAAAAAAAAAAAAAAAIDBAEFBv/EADoRAAEDAQUFBwMEAQMFAQAAAAEAAgMRBBIhMUETUWGR0QVScYGhsfAUIsEyQuHxIxUzsjRTcpKiYv/aAAwDAQACEQMRAD8A7jREoiURKIlESiJREoiURKIlESiJREoiURKIlESiJREoiURKIlESiJREoiURKIlESiJREoiURKIlESiJREoiURKIlESiJREoiURKIlESiJREoiURKIo7eJ2GHkKZ81gBkID6kDultAehOl647JTj/UKqu7H2ZipFZhicdh2BtlxHm8oIsNVyg6fGqrpOIJ91r20bcHRtPMflZo9t4uFmWRI8UF9bsLpMB1MDnXws2tRErgaZ+/JWmzQSAFpLK78W/wDsPyFO7G21DiVLQuGsbMp0ZT0ZTqD76ua8OyWKazyQmjx0PgpCpKlKIlESiJREoiURKIlESiJREoiURKIlESiJREoiURKIlESiJREoiURKIlESiJREoiURKIlESiJREoiURKIlESiJREoiURQe+1vMMTfNbszfLq1v4R16VCT9JV9lJEzSN4XFcHKi2aLFTwtpYsWUcueg/O1eHftEZrcB8F9U4teKOoVNHb0y5TjEGJRfVnjOSZByIdbX15Np41dHbI5jddnxwPksjrGBjCbp3Zg+IxU6syyBcSk+o7seORe+h/ssZENGB0Fz1BFr1qMlzEnDfu4HqsezJrGW493Q8WnQ8P6V13d24Zs8UyiPExf1sd7gjk8Z/aRuR5cDWxrq4HNeZNDco5uLTkfx4hTVTVCURKIlESiJREoiURKIlESiJREoiURKIlESiJREoiURKIlESiJREoiURKIlESiJREoiURKIlESiJREoiURKIlEUBtTemNHMMCNiZxxji4J/1X9WMe/Xwqt0lMBiVpjsrnNvvN1u86+AzKrOL3lnkbL5yFa+sOAh85kHUNKwyAgfw9arLzv5Cq0tszQK3cN7jdHLP1WltNJGibtU2jlsM7STRWy3W5MKMC2muTLrwqLxeaQaiqmygcLt0+APufdRA2Tg5TlixKZzoqtG0Ml+gViC3uF/dXkTMnhF6El+8a/mvkthlez/AHG0rxqFGDZOKw8gQBbE2uWAQ/3r2y+/S3O9Vtms1rFDg7kR8+UVzJborp8yXhcY+ELYiFDYHJisM3A8irr8ePK9xWizyPZJsZc9OIVkwZLHU47iMxxCtiTEiGbCku8UZmwbE6ywj+swsh1uy8r3OgPWvSjNDQeX5HkvHmxJv6/q8dHDxXStm45J4o5ozdJFDKfAi9agaiq81zS00K2a6uJREoiURKIlESiJREoiURKIlESiJREoiURKIlESiJREoiURKIlESiJREoiURKIlESiJREoiURKIlESiJRFRd6N5O0MkUUhjw8RyYjEILuzn/gYe3GQ8Cw9X3iqXu0GS32aJo+5wq7QaeJ4D1VZ2jio8PGI5lKLxTAROQdf2sZKNXY8cnjzrNJIG/b6dei2NaXm9XHfT/iNBx5blCT7wSSpY4qLBwA5RFEGBPgscYzvx4k28dKgwOfmaDl881eQ2zG8+OpONTjzJy8go2E4YSxs0uLNmUmRoQnAqbqTIz6cdFJPKxpJGGtJacaHn0UvqpZWlrW4eJP4orHNHNiJH7Mw4zDcSsptKByBJQSI17kFgVrN9TsIQ+c10Jbp+ac1S5l2jHAtPHI+tOVCpfZMeaJUaRpYXJSMyD8SJ1GsEpubkcVYm/LXSs3aNmEjRPF+rfv4Hyy3qlrzFIWnDodQoDa0hScZxfQRSH99T6rN1IuFv091VNkNpgDv3DEeWnzgvRgDaEDfiPH8flfd1JmhGIw63LYVhi8Pc6lRYSKD0aNtR1vXrwzbWLaDPPlmstqhFW44H7T55ciul7nOEbE4ZfURxJD/05QHFvANmFa4TQlvzFeXagftcc8j4jDorNV6yJREoiURKIlESiJREoiURKIlESiJREoiURKIlESiJREoiURKIlESiJREoiURKIlESiJREoiURKIlESiKu75bSdETDwNlxGJYojf2a2u8p8EXX3kVB7qYBXwxh1XHIfKea5/tHaUeGijliXurmj2eh1trZ8S4PFma9r9b1idJqPLr0XsxWev8AjOeF7idGjgNeSqOMxahCoIlxEovLIe8Ig2uVb+tIRqW/Z4cbkRaxrRU/P5VgZKJtRQ/PLcE2dstmNwOGpJNrD+JtAB8h4daXTEm6xbzZxdrI7E/MApjZuDjMiIsmrSxrmjjkIF3UaSWCgi97gkVyOFxeC5yyTbNkbqBxNDmeG78UUntzC4jCSTMzB5cPllSYJk7WB2yMkoUZS1zxsL6+BGqaKPG8MNeNcMlige+VjWA1rXA/tIFcD4KUxREb4vI3rCF8tvVZXy5r8mKunD9015VmbJFDJZz+01b4AghUmRsj2eB+e6hN/bduYxxaEkgcr6oR7r3t4Cu2WzPs73AigvVHgVvsbg4F3D2XjYJJ2phgLfjwOjeN0lP6qPlWnswUaW7iR6LtvpsSd1D6q47hz3lwx17+z0za8TG+S/8A8j863QH7h4exXn9otoX/APmfUVV+rYvKSiJREoiURKIlESiJREoiURKIlESiJREoiURKIlESiJREoiURKIlESiJREoiURKIlESiJREoiURKIlEXM9452mxeJKE3zx7PhYfsmQCWZhqLHLZbj/wDM01eeHVerY7gaK/tq4+WAHNaflKnijwkMaIpZmLJpcpGgyKqniM1106lqpfSgA19hkvR7LBEj53/sHNx6dFRt3Nk+cYhVd8kUV5Z36Ktix8STZR7x0oAD9pyVsxfGwS0q5xw8TkrjsrDZyrrACrG8EMlyqLc2mnGmdzYgLY+FgBfDaLVDZG44nQalZp7RIcCcdSMPIbuPrVb21NqxRMU85LTqysI1LLEGDA/iCMBFW/HMSQONZbO63OkEkhDRu/rD8qgQPkbUNN3frlxz4aLS2vOJlnkkfPnt5xKqkIkakZYo72LFmtrbU24i5rffMhrWuVdwpp41+aqcDHxPawNoaGmNTU5k50wrhotXZLSYuCeQm3bSiJeQBuHyr+8EyLc+J6GjmFhdLvoM+Z8KeyhOIY5gyPJo5n+Vpb8NfFyMpJtCqqOh9RVHvsG+J4VRBa/qf8lKCpp4DVa7HFcYQflVk2NHl2mkhuEwuFkdn5aJIvH/ABg/CruzHARl1cySs1uaXODQNw5ldA3JwmQwLrePBoGBN+9Ixc/p8rVsgH+QcGj1NfwvPt7787zx9sFP7V3gw2HNppkQ/uk97+Ua1qdI1uZVEVnll/Q0lYcNvVg5FZlxMRC6tdrWHDUGxrglYcQVJ1knaQCw48FvbO2lDOC0MiSAGxKkEA6Gxt4GpNcHZFVyRPjNHghfNo7UhgGaaVIweGZgL+7rRzg3MpHE+Q0YCVGQb54FzlGJjueFyV/NgBUBNGdVc6w2hoqWFTysCAQbg8CKtWVRD71YMEg4mEEEgjONCNCKrMrBqFoFknIqGHksuD3hwsriOPERO54Krgk210HuFdEjCaArj7NMwXnNIHgsu0dsQQFRNNHGWvlDsBe1r2v76657W5lRjhkk/Q0mm5af9LMF7VD/ADio7Zm8Kz6O0dw8lnxW8OFjy9pPEuZQy5mAup4EeFdMjRmVBlmlfW60mnBYP6W4L2qH6grm1ZvCn9HaO4eSk8XjI4kMkjqiC12Y2GtgNfEkVMuAFSqGMc911oqVGf0swXtUP84qG2ZvCv8Ao7R3DyW/s7acM4LQyJIAbEqQbHobVJrg7IqqSJ8Zo8ELxtPbMGHAM8qR34ZmAJ9w4mjntbmV2KCSU0Y0laGE3wwMjZVxMdzwBOX5ZrVETMORVr7FaGipYVNswAuToNb1Ysqhxvbgvaof5xVe1ZvC0/R2juHkpHBY+OVO0idXTXvKQRpx1FTBBFQqXxuYbrhQqOO9mC9qh/nFQ2rN4V30c/cPJS8UgZQykFSAQRwIPMVYs5BBoV9kcKCWIAGpJNgPeaIATgFBNvrgA2XzqO/vNv5rW/OqttHlVahYbQRW4VtS7y4RSA2JhBIBHfGoPC3vqRkYNVWLLMRUMPJStTVChMbvbgomKviYww4gHMR78t7VW6VjcytLLHO8Vaw0W3svbmHxH9RMkluIU6j3jjUmva7IqEsEkX62kLNtDaMUCh5pFjUmwLEAX1NtedgflRzg3ElQjifIaMFSo/8ApZgvaof5xUdszeFd9HaO4eS9JvTgibDFQ3/6i/60ErDqFw2ScZsPJSizKVzhgVtfMDcW63qxUEEGiiRvbgvaof5xVe1ZvC0fR2juHkn9LMF7VD/OKbaPeE+jtHcPJbmztsQT5hDKkmW2bIwNr3te3Wx+VSa9rsiq5IZI6X2kV3reqSqSiLmezy3aIzCx85x8xPPuXRdP7pGvgKySPFQRpePLBepZ2/Y7jcHM1/C5rtIG68ONz8Aza/FawWalF7jAW2THNzsVIbqYEzEpcqXeKIn+GRyzflF8bmtLWlxw4Lk0xija5/8A+j5gYe6tM+1SvnSRNlfMkSD90MSgII5qikA9SDyrzRZ78zp3DEfp509KLDFCH7Mv/SanlifVZdi7EjkixDqxjgik7JlUBTJkYBmlJHfvcmzXUXtbQlvSYx+NTRo5nfXhwVFon+4YVcRUbm1yA48VGR4dSwixGM7cgkph4jmb3AAZF0GpAP6VRIC4XsaDd1y5VUS437wF35z50UxPilw0avIAuUFMPAnBAeIHV2/abWwJuSSa8y02l9oOwjNd50aNw47+W9TigBdUDqVUcADLOzyapGe1xLDS78I4VPW9vcF8K9OKGOOHEfbSg+byr5pyxwijz11x/gepVk2bgy0IRtHxr5L8MsCWaR/AaBdevzhYoKNJGuA8NSoulDX3z+zHz/aPz4KwJtloMDitoAazP/u6kaBBaOPTppmt416LXXWOk3/0F58dnEs7Yj5+56Lk8KPiJlGYtJK4GZjclmIFyfjWLFzuJX07i2KMnINHsrpvH5MpIY1fDs07XAdMoB15rrw8OOtaJLMQKtxXl2btZr3Fsgu8eqnNxEl2fgMXLiImQqxdVbQt3EA+bC1Ww1jjJcFlt5ZarQxsZrUU9SuY7Qx8uKmMkrF5HPPgLnQKOSi/CsbnF5qV7kcbIWXWigHzmrHvruV5jFDIJDJnOV7gCzWJutuWhHXhxq2aC4AarHYrf9S9zSKUxCkvJRvG6TDBuxMcl+zv+ywBaw6AgHTrbqanZpCDdKo7WsoczbDMZ8VXt6ti9jj3gD5i7ghrWt2hvwueGaqpWUku7/ytlktF+ziQjIew/KjMHiHwuIVwLSQvqvipsV+Oo+NQBLHV3K97Gzxlujh86qe3qxx2jjz2RugXLGeiKpdmPxzflVsh2slAsllj+ks9XZ6+JNAFWcFB2jxpe2dlW/S5Av8AnVDRUgb1ue640u3V9FffKnsLsUwsmfNlRYLZbeqGOa9+fStdpZQA+S8jsq0X3PbTeVRcXg2jEZbhIgdT1FyD8iCPlWVzaU4r1mSBxIGhorHt7eozbPwuGv3kv23uSwT33Bv71q58t6MNWKz2PZ2l8mmnnnyyVe2ngWhkMb+sApYdCyq1vhmt8Kqc26aLZFIJG3hlj6FdM3Xk9HbIkxeYO0tnRSLWZrIBx1F9SdNL1rjOzivb14dqH1VsEWVMPIYlc2XtcViFzuWllcKWbqxt8hfgPhWTF7scyvbNyCI0FAAp3frdDzAxFZDIkgI1ABDC3TkQfharJodnRZbBbvqagihCsHkr2879pgZGJUoxiJ1y8AV92twOVj4VdZpCfsKxdq2ZraTtGuPXqqFtrZ3m88sGbN2bZc1rXsBra5txrK9t1xavXgl2sYkpSqn/ACe7y+azGOQ2gm0b+BjoH93I+Fjyq2CW4aHIrH2jZNsy839TfUbun8qMxWwcuP8AM897yrH2mX97Lrlv/FwvUDH/AJLivZaa2fbU0Jp4Lv8AgMP2cUcd75EVb9bAC/5V6YFBRfIvdecXb1ynyt7fd5/NFJEaAGQD9pjqAfBRbTqfAVitTyTdX0HZNmaGbU5nL5xUTuNub5/2jNIY40sLgAksdefAAW+dVww7SuK0W63fTUAFSVjxm4+MhnKLC8iKwtIo0YaG/HTxFDA9rqALre0IJI6lwBIyVu8rW8jx5MJExUsueUg2OUkgLflcqSfADrV9pkI+0LzuybK19ZXitMB4qn7ibqDHPIrOY0jUElQCSSTYC+lu6b/CqIYtoSvSt9sNnaCBUlRGOw8mExLorkSQuQHXQ3HAjpccvHnVZBY7iFpjc2eIEjBwyXStrynaexu3Zgjw55JAFuGaJZBYa6ZgQb62vWx3+WKu78Lw4R9JbdmMQ6gHmR7LlmChDyRoxsGdVJ6BiBfXpesTRUgL33uusLhoD6Kc3z3fhwbxrDiBMHDEju3W1uOXTW5tw4HjysmjDMjVZLFanzgl7aUVi8kGIdnxGHzHsjHmtyVibXA5XBN+tquspOI0WPthjQGSUxrz/pUTaeC7CaWG+bsnZM1rXyki9uV7cKzPbdJC9aKTaMD8qivNWbZe5K4jDrJFiozO6krh+6GuL6Xz6aC/CrmwBzag47lgl7QMUpa5hug5/Arn5Md2cRg2xBnUKHEYWzBvVMl+H94VfZ43MrVeb2na4pwwRnKvrTor7WleSlEVBkss8IOn+9Twk8vxULD5kD5GvPjABpuc4c8ei9OGpifTc08jRc1dhFioWe+WOZO0BtYANla/wY1msv2m6fnyi9q/trA67ofcL1saU4aaVeJhkWT3nDvmYeN4u0OnMCtLMHU+YKfaA2sDXjUf8h1opnHwq07ujqkeJAeJmNrPmzJci9gDeMkaDU8qzZPdGa41IOmOPocFis8zYomhwqWn0OfVb0u8RijnhKIkrnNNh5FZWaQkZihsVcP0JFr8WFq64Si8WupXMEVGWbd3EGoO5QfYauD4/uZoQchuPh8oVHYjeiZARHBBhlJ72Zhfx7iAAn58OFYvo3StpLI5w3AXQpNs1HVw51PpVVvG7TaRyVLSSHTOeQ6IP2R7/wDvWuKzsibSgAGnXeVsF1gw5/PnFT262wjlLysywBgXtc5m4BY1/adr2+NQcduc6NGZ+arFPKBkMdP54KzSbPknnbC6JNMgWbIdMJgxwiDcO0lP6k8BXpwtwBpThuC86aYFoAyGPi7f4DRWDyl7Nvs1ljWwhKMFHAKuh+AUk/Cp2htYzRd7Mku2kV1qOf8AK49sLFiHEwSt6qSoze4EX/KsDDdcCvpLQwvic0agrsm+G+keGw4eCSKSVyOzW+YWuLkhSDbL4jUivQlmDW1Ga+asdhdNJdeCAM1GempNqbMxdoSjKthY3DkWchdL8h8xUL5ljOCv+nbY7Uyrqj20XJMNKFdGPAMD8iDWAHEFfRPFWkeK6h5WdsQyYWBI5Fcu4cZSD3Qp108SPz6VttLwWgBeD2TA9szi4UoKeaqfk1wLS7QhIHdju7noACB82IHzqiztrIOC9DtKQMs7gdcPVbW/OIRtrBlZSoeK5BFhlK3ufDnUpiNryVdha4WMgjR3svHlP2cI8Z2yWMeIUSKRqCdAbe/Rv8VctDaOqNVLsuUuhuOzbh0/PJbnk7wCLBjMXIQoEbQoWNhdgCePP1QPeRU7O0AF5VPaUhL2Qt31PzmqdshgJoCdAJEJJ5AMONZmZjyXqT4xupuPsul+WLFo8GHCurEvmABB7pVrNpy8a2Woi6F4XY7HCRxI0/IUFtfZ6y7Hws6EM+HusgBuQrsfWA6HKfcTVbmgwgjRa4ZSy2vYcnZeXwqE3I2V5zjYYz6qntH/ALqa6+85V+NVwtvPAWq3TbKBztTgPP5Vet+5lfH4hkYMpYWINwe6o0NJjWQ0SwNLbOwH5iVccVD2+76LEQzRKrOqm5GVrkHpZSTbwq8i9BgvMa7Z9okuwBr6jD1XPtgYpYsTBIxsqSKSeguLn4C5+FZYyA4FexaGF8TmjMgq9+WHacUnm0cbq5GZjlINgbAXt1sflWm1OBoF5XY8T2l7nCmii/JLg2bGmXgkUbFm5XbQD9T/AIahZQb9Vf2s8CC7qStXFTxNtkuWQxHEC7EjKV0vc8LeNcJG2rpVTa1wsNADWnmtPfXd3zOey6wSDNC3G66d2/UXt4ixqM0dw8FbYrVt46n9Qz+fMVrbsyFsdhSxJPbxanwZQPyFcjxeFO0gCzvA3FfoivUXxy4b5UcIybQkJ4SKrKeosFNvcQfyrzrQKSL6rst4dZgN1QrD5H9rxRpPDI6oxYOuYgXFrG1+lvzFW2VwAIKxdsQvc5r2iopRbO1PKaY8W0cUazwghQVJDFueU6hhc2Gg99ddaaPoBUKEXZN6EOcbrvSigvK9g3XFxzEELJEAD0ZS1x8ip+Jqu1D7gVr7HeDCWag+62vI9tKOOTERyOqFlVlzG18uYEXOmlx+ddsrgCQVX2xE5zWuaK0qqhvVillxmIkQ3RpCVPIjhce+1USEF5IXo2RhZAxrswFf9gxdhsHEGUhDNHMUDEC+ZGCgdSwW4Fa4xdhNdaryJ3bTtBt3Ghb6EV5LmOEiDSIrHKrMoZugJAJ+A1+FYgKmhXuvcWtJGYqpje/dzzKVFV+0ikXNFJp3uF+GmlwfcRU5YtmcMlmsdq+oYSRQjMK6+SHa0CxyQkIk2a5YmxkGpHHmuunQ361psrm0I1Xl9rwyFwfm32/tc+3lkDYzEspBVppCCNQQWNiDWWT9ZXsWUEQsB3D2Vw3OwGDwyxbQfFfiKjM0IyE6hlsBfNfW9qvhaxoDyV5tslnmLrO1mBOeP9LoO7e9UGNMggz/AIYUtmW3rZrW/lNao5WvyXkWixyWehfr+FOVYsqURUzerZ7GSRU9eVVlhP8AzoNQP8S6fOsMjS2UgfuxHi3qPZbrJKGEF2WR8HdM1zzerDiVzMluzxA7WMcOOkinoVfMD7x1rJMbkl/Ry9rswtjLmPOGR/BUJFNLhsSrkDtsO47RGsQ3RrdHU8R1v0vqIuGqnC76uIxg40oeIGR8sj/at/oqKSFXgjZ8NJdxFf8AFgZuPZ8iAQO7qCAARpcZjaYXymMGvDIjw3+S814fEaPzGuh8VCrsXFshEWMWWO9uzeS0o10HZNfW50Ct/pWkuDmm6a8PwpsnjBAc3Hfp88Qsp3FxJOaRWUc3lZUHzJrK3bUo1lPT3orJLYAaNI91NbD3ZiFsg85b/ld2Hhe8k54j+5c/5QuXnUcbx3N/JwA9PFUvtDgPuw8fwOqloMS8sgjweSedO6ZgP91wgPHsx+3Jb3k8yBpW2KFxpephkBkOp9OFcVkfT9T6gHmegVy3d2GmEjKKS7sc0sravI54sx/QchW1raLJJIXmpUoygix1B4ipKtc5235K0di2Gl7IHXs2XMo8FIIIHvvWV9lBNWmi9qDthzRSRteORWjgvJK+b8XEKF59mhzH3FtB8jUBZN5Vr+2hT7WY8Suk7J2ZHholhiXKi8OpPMk8yTretbWhooF4ksrpXl7ziVUN5vJrDiHaWF+xdjdly3QnrbQgnwNvCqZLOHGowXo2btV8TQ14vAc1BYfySy37+IjC88qEn8yKqFkO9a3dtNpgw810Hdrd2HBR9nEDc6u7esx8T+gGgrVHG1goF49ptMlodef/AEqPjvJU8ksjjFIM7s1uyJtck2vn8azGy1JNV6sfbDWsDbmQGv8ACsW3tzPOMFh8N2gV4AoWTLcGy5T3b8Dx48hVr4bzA2uSxWe3bKd0tMHVwrxqvmI3Kvs1cAkgUgqxkyXuwbMTlvzPjXTD/juBdbb6WrbkeVeFFV/9kcntafRP31R9JxW//Wm9w8/4Upt7ycviOwtiFXsoViN4yb5b6+sLceGtWPs96mOSz2ftRsV6ra1JOe/yUnu1uSMPhcThpZBIs97kLlsCuXmTrzvU44brS06qi02/aytkaKXeNdfJfdyNy/Me1ZpRK8gCghMoUC/K54k/kK5DDs6pbrf9TdAFAONVWH8kshJPnSan+xP31V9JxW4dtNApcPP+FcNyN1zgYpI2kEmd81wmW2gFrXPSr4YtmKLzbbaxaXhwFKDfVQO3vJdFIxfDSdjfUoVun+G1ivu1qp9lBxbgtcHa72C7IL3HVReE8ksmb8TEIF55EJPzJsPkagLJvKvf202n2sx4ldB2VsCLDYdoIBlBBux1ZiRbMx5n/StTWBooF48tofLJfeuff7IZLW87T6J++sv0nFez/rba1uHn/CvO3d20xODGGcjMqjs3t6rqLBrdOo6E1pfGHtuleTBanQzbQeY4KmbG8mU8OIhlaaIiORXIAa5CkGw+VZ2WYtcCSvTm7WjkjcwNOIIXUa2LwlD7zbuQ42MJKCCNUdbZlJ6X5G2o51CSMPFCtNmtUlndeZ5jeuf4jySy37mJjK8syEH42JrKbIdD6L129tNpiw81YN0/J1HhZFmlftpF1QZbIp621JI5EnxterY7OGmpxKx2vtR8zbjRQHmrTtvY8WKiMUy5lOo5EHqp5GrnsDhQrBDM+F99hxXOcb5JXzfhYhSvLtEN/iV0PyFZHWTcV7TO2hT7mY8CpDYXksjRg+Jl7Wxv2arlU/3iSSR4aVNllA/Uaqmfth7hSMU46qx767tnHQJCsgiyyB7lcwsFdbWBH735VbLHtG0WKxWoWeQvIrUUzpqFS/8AZHJ7Wn0T99Z/pOK9T/Wmdw8/4Vv23uiMRgYsKXAeJUCSZeBUAE5b8CL6XrQ+IOZdXmwW0xTmUDA1qPFV7YfkzeCdJjiVYLfQREXurLxznrVTLNddWq2T9rNljLAylePHwWgvkikAt52n0T99R+k4q49ttP7Dz/hff9kcntafRP31z6Tin+tt7h5/wrRuLuc2AaYtMJO0CDRCtsuf+I3vm/Kr4YtnXFYLdbhaQ0BtKV1rnTgNyt1XLzkoi0NtYDto7KcsikPG37rjgfdyPgTVU0d9uGYxHiug0XOdsQLaRn/Dhkku/wD7TE+qSwH/AAZTxOupvpWRwbMwh2H4K9SzyOwI/UP/AKHUKt7dkkjXJJEpkj0LE69nqbA8HTW6nkL+4YwHNIifhTI/NN25ehCGl22jNK+/Xeo/ZmPdDmw02T96J9VPw5HxBHxqE9mjlFJm+YwPP8FXzOa/GTA7xiP49fJWoY/FzBQ+Fgluyd9cTERcsuhuS68gbXI142rsFila4FsxLdxofWtV5jzAK0OOOh+c1YItg4vNnTA7Ogbm8jyTMOOoARQbeJFembJGf1CviSfcrzxLQUvHywW3Fu6uJOXGY1sSPZ48sUOmuqJ3n1F+8xrsckDjs2OGGgIUiJYvuDSOJCsmFxOGiURxtDGq6BFKgDwsOFd+rs7TS+3mFWYJ3fcWk+RWzBjI3NkdWI4hWB/SrI54pDRjgfA1UHxSMFXNI8l7jmViwBBK6MAeHvqbXtcSAcs1EscACRmsLbShBIMsYI0Izj/WqTa4AaF7a+IVgs8pFQ08l6hxsbmyyIxAvYMDp8KlHaIpDRjgfAgqLoZGCrmkeS8elIf7WP8AnX/WofWWf/uN5hT+mm7h5FbdaVQsc0yoMzMFHUm1Re9rBecaBSaxzjRoqVjjx0ZUsJFKjicwsPf0qttoic0vDhQa1UzDIHXS01PBePSkP9rH/Ov+tQ+ts/8A3G8wpfTTdw8is8eIVlzKwK9QQRp41c2Rj23mkEb1U5jmm6RQr7FKGAZSCDwIrrXteLzTULjmlpoRivizKWKhgWHEX1F+ooHtLi0HELpY4AOIwK+yzKoBZgoJsLm2vSjntZi40RrHO/SKrHPi40NndVJ4ZmA/WoSTxR/rcB4mikyJ7/0tJ8l9gxcb+o6t/dYH9KRzRyfocD4GqPiez9QI8lldgASTYDUmrCQBUqABJoF8ikDAMpBB1BFca4OAc01BRzS00OawS4+JTlaRARxBYA/KqnWmFjrrngHxCsbBK4VDSR4LPmFr3043q6opVV0NaLW9KQ/2sf8AOv8ArWcWyznDaN5hXfTTdw8itpTfUVpBqqCKLXGPiLZO0TNwtmF6pFpiL7gcK7qq0wSBt66aeC2auVSxS4hVKhmUFtFBIF+HDrxHzqDpWMIDiATlxU2xucCQK0X3tlzZcwzWvlvrbrau323rtcdy5cddvUwX2WVVGZiFA5k2HT9aPe1gvONAjWlxo0VK8viFBCllBb1QSLn3DnXHSMa4NJFTlxXQxxBIGAWJ9oxAkGVARoQWFx+dVOtcDTdL2g+IUxZ5SKhp5L1FjomuFkRrC5swOnWpMtMLzRjwfAhcdDI3FzSPJZIZlcXVgw6g3H5VNkjXi8wgjgoOY5ho4UKCZSxS4zAXIvrauh7S67XFLjg29TBYpcfEpKtIgI4gsAflVT7VCx11zwD4hTbBK4Va0keC+w4+JjlWRGPQMCaMtMLzdY8E8CEdBI0Vc0geCDGx2LdolgbE5hYHp76kJ4iK3hQYZ6rmxkrS6a+Czk1aq1gbHRhQxkQKeBzCx9xqk2iJrQ4uFDrVWiGQktDTUcF9gxkbmyOrEclYH9K7HPFIaMcD4Gq4+KRgq5pHks9WqtKIlEVd3l3feRu3w7Ks4XKyPrFOnOOUePJwLioFgzGaujlu4HL2VAkwivfC9kWC8cBNJknivxODm4SRnkpJBsOFUFoOHp0XotkP6yaHvAVB/wDIaHioRd1cO0mWLE5Cb/7vix2MwPKxPdfnw6c6qljeW/48+K0C2Fv+4PMYhSGA3PxEM8EhWTIJ4iSCGWwdOJXl41nj2u0bfj1z+VUn2iF0bg0itDw0K7JtCAvG6A2LAgGvRtEZkicwGlQvDheGSBx0UXsyWPMkckQjmQd3TQ6EEqeel6xWZ8d5scjLrxlxw0Pgtc7X3S9jrzTnw8V93iwyCK4RQc662F+PWnaETBFUAVqNOKWKR5koScj7KQn7OFGkCqLDkAL+HzrXJs4GOkAAosrL8zgwklQGzJRFJG5dW7YESAMDZibgn9PnXk2Z4ikY8uBv/qxyJxHRenaGGRjmhpF3LDTVSG8mGQQOwVQ1xrYX4jnWztGNggc4AVw91lsMjzMASaY+ykRhkUEqig24gAVtETGgloAWUyPcQHElQGx5kESA4Z3OvfEYIOp5+H+VeRY5GCJoMRPG7XVelaWPMhIkA4V4K0CvcXkKM25hWYRuqh+za5Q/tf8AcVhtsT3hrmit01pvWuySNaXNcaVGe5fdmSQyh8qBToJEItwva44VKzPhmDi1tDqKe4XJ2yxkXnV3Gq1pcKnnaLkW3Zk2sLXv0qh0TPq2i6KXTpxVzZX/AExNTWo9l7266pGIlyp2hy8gAOZ/861K3ObHGIm0F403UGpUbI0vkMjsbuPReNgzKryQBgwU5kIIPdPK46E/nUbA9rXOgBqBiMa4HoVK2Mc5rZSKE4HxWtiMO5xM7xGzpkIHJgVFwffaqXxPNpkfGfubd88MQrWSMFnYx+Rr5Y5rJtPHLLDGw0PaqGU8QddDU7TO2aFrm95tRuNVGCF0UrmnunzWxjow2LhDAEZG0IvVszQ61sBFcCqonFtmeQdQvO3MCiRmWMBHSxBXTmNDXLdAxkZmYKObjVdskz3v2b8QU23i7xxpcKZbXJNrLoTf9KW2asbWVpfp5DXolkipI59K3a89E3fmAMkAYMEN0IIN1PiOn+dLA8AuhBqG5a4HolsYSGykUrn4haWIxCJNiS8ZkBy/sggaczy99ZpJmRzyl7C4YaV013K9kb3xR3XUz14+qktlRFcKASD3SRY30NzW2yMcyygONcFltDg60kjeFj2Fgo2w8ZZFJINyVF+JqFhhjdZmFzQcNyla5pGzuAcV52dFklmgUnJlDL/Dfl+d65Z27OaSBp+2gI4VXZ3X42TOzrQ8aLBgAkeSCeIKwPcktoxvcd7jf/zwqmz3IrsE7KHQ6E+O9WzX5KyxOqNRu/hWKvYXlqA3i/rsJ/f/APtHXj9pf78Hj+Wr0rF/tS+H4cvGPwzPimKGzrGGU+NzofeKTwuktZLDRwaCOZ91KGRrLOL4qCSCvW0ceJcLJcZXUqHU8jmX8qWm0CayOrg4FtRuN4LkEBitLaYg1ofIr1tb/wBThv8AzmKna/8AqofNcs3/AE8qy7yYZBA7BVzaa2F+I51PtKNgs7nACuHuoWGRxma0k0/hbfmyLESqqDkOoA6Vq2bGsJaAMFn2j3PAJritPdqQLhsx0ALE1k7McG2UE5Cq0W9pdaKDgouDFBWXEl1zO5DpcXCHQacdLfpWFkzWvFpLhVxNRX9py5UWx8Rc0wAGgGBpr/NVN7bw6GGV8q5spOawv869S2xs2D3UFaHHyXn2SR+1a2ppVZNk4ZBHGwVQ2Ua2F9R1qdljYI2uAFaD2ULRI8yOaSaVKithYYSQzof2mP6Cx+defYYhLDKw6krba5DHLG8aBemx7Nh1i/4rN2R+GhPy/WpG0OfZhH+8m6fLM8lwQNbOZP2j7unqve24ljGGUKWVWtlAuTYDlzvUra1sQiaBUA5Z6KNkc55kdWhIzW9s2VSxywNFpxZAt/DStdme1xN2Mt8RRZ52uAFXh3gaqRrWsqURKIlEUftnYkGKUJPErgaqToynqrCzKfEGuFoOamyRzDVpVcx2589sseKE0WtocbCs669H0fpzNQLDoVeJ2H9TfMGn8KKwu5UyyxOcHgUyyI2eHEYhMuVgSRFlyE6cCbcKBp1XHSj9pNMc6LoeJVirBDla2h6GuyBxaQw0OipYWhwLhUKNXCTSSRtL2YEZuMtySfjwFYhDaJJGulugNxwritRlhjY5sdau3rZ2xhGljyra+YHXwPuq61wumjut3j0Kqs0rYn3nbivm1MG0vZrcZA136m3ADSlphdMWt/bWp8tOa7Z5WxXna0wXzHbJjeNlVFViNCABY8uHjXJ7HHJGWgAE60SK1PY8EkkLzj8HJJh+zJXtNLm5toRzt4dKjaIZZbPcNL2Hh7fhShljjnvit3FSDLoR4VsIwosoONVD4DDYmKMRgQkC+pZ+ZJ6eNebBHa4YxGAzDiei3TSWaV5eb2PAdVMivTWBauOWXumIrcXurXsR7xwqicTYGKngdVdCYsRID5LDs3BuHeWTKGewyrwAHieJqqzQyB7pZKVNMBwVk8rCxsbK0G/ivcmEY4hZdMoQqet7+6pOhcbQJdACPVREoEBj1rVeG2fnnaSQKyhQqLx8SSCLfrUTZi+cySUIAoB7lSE9yEMZUGtSvOJ2bZ45IQqlT3hwBU8eA41ySy0ex8QAIOOlQc/4XWWirXMkJIOWuKzYbCMs0shtlfLbroLa1ZHC5sz3nI0p5BQfKHRMYMxX1WntTYpd1eMgHMC4N7G3PTnWa1WEvkD4zTEV40/Kvs9sDGFj8c6ef4WbaGElMySx5O6pFnJHH3CrLRDMZmyR0wBGJOvgCq4ZYxE6N9cToscmAmlIE7IIwb5Ev3veTUDZ55yBMQG7hr4kqQniiFYga7zoso2dmmaSQKVsFjXjYcyQRa96t+mvTGSQAigAHuofUXYgxlQcyk+zbSRyRBVKkhhwBU+4ca5JZaSMkiAFM9Kg/MF1loqxzJCTXLxXvC4IrLM7WKyZbD3CxvpU4oHNlkeaUdT0CjJMDGxozbVY8FgHjEkYIMZv2eput+R04fGoQWd8QdH+3ThXTwUpZ2SFr/3a8VgweGxUcaxr2NhzJYn9KphjtkUYjFzDieislks0jy83sfDqtvAbPKByWzSP6z/pbwFaYLNsw4k1c7M/NypmnDyABRoyC1JcHiJMqSmPKrAllvc28LWFZ3Q2mW6yW7QEGorU09lc2WCOro61IIp4qar0lgUZtbZ7SSQMpW0bXa5PC6HTT+E1gtdlfNLG9tKNOPMH8LXZ52xse0/uH4PVZUwjDENLplKBfG979KtELhaDLoQB6qBlaYBHrWq1dtbH7XvRkK5sGvwYXB18RaqLbYTN9zDQ68R/Custr2X2vxGnBZcds9nmhkBWycbk3+GlTnsz3zxyClG5qEM7WRPYcys22MK0sTItrm1r8NCDyqy2QumhcxuZ6qFllEUoe7ILO8ZKFeeW35Wq9zSWU4KoOAfXiomLZMow4huoJbvkE+rx00415rLHKLKIKjE446V0wzW51qjM+1ocsPFb8uy4ipXIouLXAFx8a2PskLmlt0cllbaZQ4OvHmsQwchwxiYrnylQbm3hfTpVYglNlMTiL1COmisMsYtG0bWlarcwURSNFNrqoBt4CtMLCyNrToAqJXBzy4alaWw8A0IcMR3muLE/5gVlsNmfAHB1MTXBX2udspaW6BfU2WBiDNpYjQfxcCfl+prosgFpM3D11PJDaSYBF8ovu18G7mJo8t0a/eJt+QrtrhkkLHR0q01x/orlmlYwOD64jRZsIZ7/AIgjC2/YLE3+IqyE2iv+UNpwJPuAoSbGn2VrxotutCoSiJREoiURKIlEXiViFJAzEA2FwLnpc6a0QKJ9K4n2GT6sP31G8dyt2bO8OR6J6UxPsMn1YfvpeO5NmzvDkeielMT7DJ9WH76XjuTZs7w5HonpTE+wyfVh++l47k2bO8OR6J6UxPsMn1YfvpeO5NmzvDkeielMT7DJ9WH76XjuTZs7w5HonpTE+wyfVh++l47k2bO8OR6J6UxPsMn1YfvpeO5NmzvDkeielMT7DJ9WH76XjuTZs7w5HonpTE+wyfVh++l47k2bO8OR6J6VxPsMn1YfvpeO5NmzvDkeielMT7DJ9WH76XjuTZs7w5HonpTE+wyfVh++l47k2bO8OR6J6VxPsMn1YfvpeO5LjO8OR6J6VxPsMn1YfvpeO5LjO8OR6J6VxPsMn1YfvpeO5LjO8OR6J6VxPsMn1YfvpeO5LjO8OR6J6UxPsMn1YfvpeO5NmzvDkeielcT7DJ9WH76XjuTZs7w5HonpTE+wyfVh++l47k2bO8OR6J6UxPsMn1YfvpeO5NmzvDkeielMT7DJ9WH76XjuTZs7w5HonpTE+wyfVh++l47k2bO8OR6J6UxPsMn1YfvpeO5NmzvDkeielMT7DJ9WH76XjuTZs7w5HonpXE+wyfVh++l47k2bO8OR6J6UxPsMn1YfvpeO5NmzvDkeielMT7DJ9WH76XjuTZs7w5HonpTE+wyfVh++l47k2bO8OR6J6UxPsMn1YfvpeO5NmzvDkeielMT7DJ9WH76XjuTZs7w5HonpTE+wyfVh++l47k2bO8OR6J6UxPsMn1YfvpeO5NmzvDkeielMT7DJ9WH76XjuTZs7w5HonpTE+wyfVh++l47k2bO8OR6J6UxPsMn1YfvpeO5NmzvDkeielMT7DJ9WH76XjuTZs7w5HonpXE+wyfVh++l47kuM7w5HotjA46Z2s+GeJbesZI2HusrE0BO5cc1oGDq81I1JVpREoiURKIlESiLV2pO0cMkiWLIjMA3A2BOtvdXDgFJgq4AqstvTN2JkCoQJI1zqkrBg4F8qjvEoTra9/A1C+aVWgQNLqeO7RZBvLMyYVgqgYhXa/ZyvotsrBU72V1IbXhfWl84cVzYgFwOngPlEn3jxCTrC0cZcpCxRc5JMjMjBSBayZS1zoR0oXkGngghaW3gd/oPys+zN4zLiZ4AY7KHMRF7tkYK2fWwsxA04g30saB9TRRfDdYHY8fPJaGzN7ppsPLKI0vHHG+ocAM2pQhrE92xDrob1xshIqrJLO1rw2up+fwtjaO8k0UssZSOwKiJzmszWRijC+hyvdddcrV0uINFBsTXNB5rLj9uThcRJGMOseHOQmVyudgqk68EF2AF736iulxxRsTSWg1qd3zFSm2tqdjhmnBW4UZbnulmICi46kgfGuuNBVVxsvPuqHl3nkGFhxCrG95GWZVzWATOXyHnYRta/HThUb+AKs2Ivlp8vPL3WKbeyQpi5Y0jMcKq0R7xMilmUtpyvG1rXuLHnS+cSFIQCrQczn881m2hvBPFGkjBMrS5L9lNcLlLZjF6+hUi1uFjQvIFVFkTXGg9x75L6d5pFVJJI1VDhJMQ6i5b8PJovKzBwRcXFL9M9y6IASQDqBzW/gsXis8fbDDiN0LNkZsykAGwv6411YW92tSBOqrcGUN2q0Ngbxy4mGdkWJpUUNEgJAYMCVLknu3III5WqLXlwU5YQxwBrTX8rYO3JfPPNyqIhaylg93GTMSj2yFs1xkvmspNdvG9Rc2Q2d75nz88tE2xtySLEJEFRY2MY7Rw9jnYqwDKCqMABYPbMWAHA0LqGiMiDmk64+g9eNMlrrtnGAyBo4h2aZ3Heut1lYX111QKbfveFcvOXbkeGJ+UXmXeGcI7ZYu7hUxH7XFibrx4WU6+IpePogibUZ50WXaG3p4VxAdYy8UImQrmystyCCOIItpqb3HQ0LiKrjImuLaami+YvbeJSMSLGkl5FULkkjZh3s1lfUMMulxY3FdLjRdbGwmhNPVY23hnaJpohC8QYgP3rFT2eXnxOc+7L41y8aVCbJoN11a/2veK29iI5I45EjTMVBZg5QlnZbB1BVDkCkByMxaw4ULiCgiaQSD8p6+WS3tvbUkikhSMKe0zDVJHIIAI0TWx6nQVJxIUI2BwJOngFq+l8UxmCRwg4dVEodm7zmNZCqkeqoDgZje5vppry8VPZsFKk4+1afAtSfe2TtokSNWWVYXjGV8xEpNwWHcUqqs2tr2tUdpjQKQgF0knKvopna+0ZElhghCdpLnOZ75VVMtzYasbuoAuOJPKpk40CqYwFpcchT1WmdrYkGOEpD20kjqGDExqqAHMRxzG47lxa/HSuXjku3GYmpoKfP5XhNuTX7MrGJFxAhk9YqQyhwycwcp1U3sefMrxXTG3PSlVuQ7ZviZIy0XYrHE6vfiZWkQC97etHbxzAe/t7FRMf2A61PoB1Ufg94ZiJHdUKRGUSZY5RpHnF0Zu6xJQd0cL+FRDipuiGAGtN2qz4XauI7SBZfNl7dSyqHbODlzAAH+sHUi3DhzroJriuFjaEtrh88l83W21PiQjsiBGQs1kkUhtLAF9HFs3eXQWHWjHF2KTRtZUDP5yXyTecDGGAhREBbtDcXe6jKp4MQzKpUX9biLWpf+6ibH/He1W9tbaEizQ4eEJnkV3LPfKqx5AdBqxJkUWuNLnlY9JNaBRYwFpc7Snr/SjdrbwTwYcO4g7YyMgUMShChzx4g2XgeBIHjUXOICmyJr3UFaLFt3ep4ewaMI6zRZ07khzNeMBbrcKHMqgM2gPHjRz6UouxwXq1woevtRbcm2J/OXhVU7uQi6SHRtTeQdxSADa/HTrXbxrRQEbbl48d39rzgdsYiSV0Cx2SR0YlJQAFDWYOe6xLZbqDexPSgcSV1zGAV8Ny87nbxyYwEsgAEcb3AdbM4LFLP61lykOvdIbThRjry7aIREaA6n01/jMKzVNZ0oiURKIlESiJRFhxuFWWNo3vlcENZipsehUgj4GhFV1ri01C1Z9jRPHFG2fLEVZPxZAbrwzMGu1v4iajdCkJCCTv4LXO7MHdt2q5M2TJPKuXOQSFysLDThwHKlwKW2djljwGiy4LYUMTZow6nsli/rHtkX1QAWsCNdeOp11NAwDJcdK5wod9Vjj3cgURAdoOyz5PxpbjP61zmu1/G9uVLoXTM41yx4BY13VwwTswsgXsxGQJpRdAcwBIa5sSQCdQCQNDauXBSi7t3k188gss+7kD586s2dkds0jnvJbKy3bukWA0tcaGu3QuCZwpTSvqvmP3bw8rs7q3ft2irJIqSWsPxEVgr6C3eB004ULQUbM9ooPYYeG7yW3jtmxy9nnzWjcOoV2UXXUXCkXA6G4rpFVBry2tNVrDd6HMXtJcymU/iyWzkZTpmtbKbZeFuVcuhS2rqU4UyCxHdbDZGTK4RkSMqJZAMkfqgANpbw43N+NLgXds+tfE5b17XdyC6n8UlXEgLTSk5gAoJJbXui1jpYnqaXAm1d+MgvWG3egQqVVu5G0aqZHKhGNyuQsVtwFraBVA0AoGgLhlcQa64rBHuphgGGWQ5kKC88pKobXWMl7oDYAhbXAtS4FI2h/DkPXDHzW7h9kRJIsqhsyxiId9yMg1AKk2JHUi+prt0VqoGQkXfNeF2HCJu2ytnzZ/XfLmK5c2S+XNl0zWva9cuitV3auu3Uxew4ZJe1dWLd29ncK2QkrnQHK2ViSLg60LQTVBK4Nuj5VZY9mRrJJLZi0oAe7sVIHABSco4ngOZ612grVRLyQBuWnHuvhxHJGBJlkVVa80pOVTcIrFrqgue6pA1PWo3BSis276g7uAXo7uQFJEIciUASM0shdgDcKZC2bKLnu3tqdNTXbgpRc2z6g7uAX1d3YQQbykh1e5nlJutwLkvcgAnunTU6UuBNq7hyC+tu9B2LwBSsbuXZUd17xOY2KkEDNrYaUuClFzauvB2q94jYULyCRgxYZb/iPZshJXOoazWJv3gdaFoJqgkcBQfKrPiNno8kcrZs8d8lnYDvcbqDZviDXSKmqiHkAt3rW2jsCCZizq1yLOFkdA46SKjAONSLNfQkc64WgqTJnMFB7e27yXnEbuYd3Z2VrsEGkjgDIQUyANZCpFwVtYk9TQtCCVwFB8rmtnaWyo5wokDXU3RldkdTw7roQwuNDY610gHNcZI5hqOq1zu7h+yWIIQqsXDK7iQOb3ftAc+Y3N2vc3N65dFKKW2fevf1yyXlt24MioBIArmS6yyBi50zO4bMzW5sTS4E2zq1/AWMbqYYFTlk7ojAHbS2IjOZAwzWazEtrfUk865cC7t3++g1zWXC7uQRsGHaGxYgPNI63bMGOV2K3IZtbczXQ0BRMriKfgL5gt24ImDIJLqCqBppGEYOn4YZiE007ttNKBgC66Z7s/Yeu/zX3Ze70GHZWjEl0QogaWRwqkqSFV2IHqjgOVA0DJHzOeKH2C+T7t4dpe1KuHzZxaWQAPwzBQ2UMRoSBqL3vS4K1QTPAu/hbW09lxzhc4YFTdWR2R1vobOhDC44i+tdIBUWPLMuqwYbd+CNo2RWBjDBfxH/buWLDN3mYm5Y3JPOuBoC6ZXGtdVgTdXDBVXLIVVGjAM0pGVtSNW62N+IKrbgLcuBSM7ya+eQWRt24S5cmYklSfx5rNktlzLnseHMa69TXbgXNs6lMOQXxN2oA2cdrfMzj8eWwZgylgM9gbMdeV6XAm2dSmHILPszYkMGXsgwyxiMXdz3FJKggk3y3IBOoGnCgaBkuPlc/9XipGpKtKIlESiJREoiURKIlESiJREoiURKIlESiJREoiURKIlESiJREoiURKIlESiJREoiURKIlESiJREoiURKIlESiJREoiURKIlESiJREoi//Z"/>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7894" name="AutoShape 6" descr="data:image/jpeg;base64,/9j/4AAQSkZJRgABAQAAAQABAAD/2wCEAAkGBxQTEhQTExQWFhUXGR4bFhcYFxseHRwfICMYHiUgGhwdICgiICIlHBkdITEhJSkrLi4uGyAzODMsNygtLisBCgoKDg0OGxAQGywkICQ0LDQyNDQsMiw0NDQsLC00LzQ0NDQtLCwvLCwsLCwsLCwsLCwsLC8sLCwsLCwsLCwsLP/AABEIAIYBeAMBEQACEQEDEQH/xAAcAAEAAgMBAQEAAAAAAAAAAAAABQYDBAcCAQj/xABHEAACAQIDBQMKAwQHBwUAAAABAgMAEQQSIQUGMUFREyJhBxQVMlRxgZGT0iOhsUJSYpIWM1NygsHRFyRDY3Ph8DRkosLx/8QAGgEBAAMBAQEAAAAAAAAAAAAAAAIDBAEFBv/EADoRAAEDAQUFBwMEAQMFAQAAAAEAAgMRBBIhMUETUWGR0QVScYGhsfAUIsEyQuHxIxUzsjRTcpKiYv/aAAwDAQACEQMRAD8A7jREoiURKIlESiJREoiURKIlESiJREoiURKIlESiJREoiURKIlESiJREoiURKIlESiJREoiURKIlESiJREoiURKIlESiJREoiURKIlESiJREoiURKIo7eJ2GHkKZ81gBkID6kDultAehOl647JTj/UKqu7H2ZipFZhicdh2BtlxHm8oIsNVyg6fGqrpOIJ91r20bcHRtPMflZo9t4uFmWRI8UF9bsLpMB1MDnXws2tRErgaZ+/JWmzQSAFpLK78W/wDsPyFO7G21DiVLQuGsbMp0ZT0ZTqD76ua8OyWKazyQmjx0PgpCpKlKIlESiJREoiURKIlESiJREoiURKIlESiJREoiURKIlESiJREoiURKIlESiJREoiURKIlESiJREoiURKIlESiJREoiURQe+1vMMTfNbszfLq1v4R16VCT9JV9lJEzSN4XFcHKi2aLFTwtpYsWUcueg/O1eHftEZrcB8F9U4teKOoVNHb0y5TjEGJRfVnjOSZByIdbX15Np41dHbI5jddnxwPksjrGBjCbp3Zg+IxU6syyBcSk+o7seORe+h/ssZENGB0Fz1BFr1qMlzEnDfu4HqsezJrGW493Q8WnQ8P6V13d24Zs8UyiPExf1sd7gjk8Z/aRuR5cDWxrq4HNeZNDco5uLTkfx4hTVTVCURKIlESiJREoiURKIlESiJREoiURKIlESiJREoiURKIlESiJREoiURKIlESiJREoiURKIlESiJREoiURKIlEUBtTemNHMMCNiZxxji4J/1X9WMe/Xwqt0lMBiVpjsrnNvvN1u86+AzKrOL3lnkbL5yFa+sOAh85kHUNKwyAgfw9arLzv5Cq0tszQK3cN7jdHLP1WltNJGibtU2jlsM7STRWy3W5MKMC2muTLrwqLxeaQaiqmygcLt0+APufdRA2Tg5TlixKZzoqtG0Ml+gViC3uF/dXkTMnhF6El+8a/mvkthlez/AHG0rxqFGDZOKw8gQBbE2uWAQ/3r2y+/S3O9Vtms1rFDg7kR8+UVzJborp8yXhcY+ELYiFDYHJisM3A8irr8ePK9xWizyPZJsZc9OIVkwZLHU47iMxxCtiTEiGbCku8UZmwbE6ywj+swsh1uy8r3OgPWvSjNDQeX5HkvHmxJv6/q8dHDxXStm45J4o5ozdJFDKfAi9agaiq81zS00K2a6uJREoiURKIlESiJREoiURKIlESiJREoiURKIlESiJREoiURKIlESiJREoiURKIlESiJREoiURKIlESiJRFRd6N5O0MkUUhjw8RyYjEILuzn/gYe3GQ8Cw9X3iqXu0GS32aJo+5wq7QaeJ4D1VZ2jio8PGI5lKLxTAROQdf2sZKNXY8cnjzrNJIG/b6dei2NaXm9XHfT/iNBx5blCT7wSSpY4qLBwA5RFEGBPgscYzvx4k28dKgwOfmaDl881eQ2zG8+OpONTjzJy8go2E4YSxs0uLNmUmRoQnAqbqTIz6cdFJPKxpJGGtJacaHn0UvqpZWlrW4eJP4orHNHNiJH7Mw4zDcSsptKByBJQSI17kFgVrN9TsIQ+c10Jbp+ac1S5l2jHAtPHI+tOVCpfZMeaJUaRpYXJSMyD8SJ1GsEpubkcVYm/LXSs3aNmEjRPF+rfv4Hyy3qlrzFIWnDodQoDa0hScZxfQRSH99T6rN1IuFv091VNkNpgDv3DEeWnzgvRgDaEDfiPH8flfd1JmhGIw63LYVhi8Pc6lRYSKD0aNtR1vXrwzbWLaDPPlmstqhFW44H7T55ciul7nOEbE4ZfURxJD/05QHFvANmFa4TQlvzFeXagftcc8j4jDorNV6yJREoiURKIlESiJREoiURKIlESiJREoiURKIlESiJREoiURKIlESiJREoiURKIlESiJREoiURKIlESiKu75bSdETDwNlxGJYojf2a2u8p8EXX3kVB7qYBXwxh1XHIfKea5/tHaUeGijliXurmj2eh1trZ8S4PFma9r9b1idJqPLr0XsxWev8AjOeF7idGjgNeSqOMxahCoIlxEovLIe8Ig2uVb+tIRqW/Z4cbkRaxrRU/P5VgZKJtRQ/PLcE2dstmNwOGpJNrD+JtAB8h4daXTEm6xbzZxdrI7E/MApjZuDjMiIsmrSxrmjjkIF3UaSWCgi97gkVyOFxeC5yyTbNkbqBxNDmeG78UUntzC4jCSTMzB5cPllSYJk7WB2yMkoUZS1zxsL6+BGqaKPG8MNeNcMlige+VjWA1rXA/tIFcD4KUxREb4vI3rCF8tvVZXy5r8mKunD9015VmbJFDJZz+01b4AghUmRsj2eB+e6hN/bduYxxaEkgcr6oR7r3t4Cu2WzPs73AigvVHgVvsbg4F3D2XjYJJ2phgLfjwOjeN0lP6qPlWnswUaW7iR6LtvpsSd1D6q47hz3lwx17+z0za8TG+S/8A8j863QH7h4exXn9otoX/APmfUVV+rYvKSiJREoiURKIlESiJREoiURKIlESiJREoiURKIlESiJREoiURKIlESiJREoiURKIlESiJREoiURKIlEXM9452mxeJKE3zx7PhYfsmQCWZhqLHLZbj/wDM01eeHVerY7gaK/tq4+WAHNaflKnijwkMaIpZmLJpcpGgyKqniM1106lqpfSgA19hkvR7LBEj53/sHNx6dFRt3Nk+cYhVd8kUV5Z36Ktix8STZR7x0oAD9pyVsxfGwS0q5xw8TkrjsrDZyrrACrG8EMlyqLc2mnGmdzYgLY+FgBfDaLVDZG44nQalZp7RIcCcdSMPIbuPrVb21NqxRMU85LTqysI1LLEGDA/iCMBFW/HMSQONZbO63OkEkhDRu/rD8qgQPkbUNN3frlxz4aLS2vOJlnkkfPnt5xKqkIkakZYo72LFmtrbU24i5rffMhrWuVdwpp41+aqcDHxPawNoaGmNTU5k50wrhotXZLSYuCeQm3bSiJeQBuHyr+8EyLc+J6GjmFhdLvoM+Z8KeyhOIY5gyPJo5n+Vpb8NfFyMpJtCqqOh9RVHvsG+J4VRBa/qf8lKCpp4DVa7HFcYQflVk2NHl2mkhuEwuFkdn5aJIvH/ABg/CruzHARl1cySs1uaXODQNw5ldA3JwmQwLrePBoGBN+9Ixc/p8rVsgH+QcGj1NfwvPt7787zx9sFP7V3gw2HNppkQ/uk97+Ua1qdI1uZVEVnll/Q0lYcNvVg5FZlxMRC6tdrWHDUGxrglYcQVJ1knaQCw48FvbO2lDOC0MiSAGxKkEA6Gxt4GpNcHZFVyRPjNHghfNo7UhgGaaVIweGZgL+7rRzg3MpHE+Q0YCVGQb54FzlGJjueFyV/NgBUBNGdVc6w2hoqWFTysCAQbg8CKtWVRD71YMEg4mEEEgjONCNCKrMrBqFoFknIqGHksuD3hwsriOPERO54Krgk210HuFdEjCaArj7NMwXnNIHgsu0dsQQFRNNHGWvlDsBe1r2v76657W5lRjhkk/Q0mm5af9LMF7VD/ADio7Zm8Kz6O0dw8lnxW8OFjy9pPEuZQy5mAup4EeFdMjRmVBlmlfW60mnBYP6W4L2qH6grm1ZvCn9HaO4eSk8XjI4kMkjqiC12Y2GtgNfEkVMuAFSqGMc911oqVGf0swXtUP84qG2ZvCv8Ao7R3DyW/s7acM4LQyJIAbEqQbHobVJrg7IqqSJ8Zo8ELxtPbMGHAM8qR34ZmAJ9w4mjntbmV2KCSU0Y0laGE3wwMjZVxMdzwBOX5ZrVETMORVr7FaGipYVNswAuToNb1Ysqhxvbgvaof5xVe1ZvC0/R2juHkpHBY+OVO0idXTXvKQRpx1FTBBFQqXxuYbrhQqOO9mC9qh/nFQ2rN4V30c/cPJS8UgZQykFSAQRwIPMVYs5BBoV9kcKCWIAGpJNgPeaIATgFBNvrgA2XzqO/vNv5rW/OqttHlVahYbQRW4VtS7y4RSA2JhBIBHfGoPC3vqRkYNVWLLMRUMPJStTVChMbvbgomKviYww4gHMR78t7VW6VjcytLLHO8Vaw0W3svbmHxH9RMkluIU6j3jjUmva7IqEsEkX62kLNtDaMUCh5pFjUmwLEAX1NtedgflRzg3ElQjifIaMFSo/8ApZgvaof5xUdszeFd9HaO4eS9JvTgibDFQ3/6i/60ErDqFw2ScZsPJSizKVzhgVtfMDcW63qxUEEGiiRvbgvaof5xVe1ZvC0fR2juHkn9LMF7VD/OKbaPeE+jtHcPJbmztsQT5hDKkmW2bIwNr3te3Wx+VSa9rsiq5IZI6X2kV3reqSqSiLmezy3aIzCx85x8xPPuXRdP7pGvgKySPFQRpePLBepZ2/Y7jcHM1/C5rtIG68ONz8Aza/FawWalF7jAW2THNzsVIbqYEzEpcqXeKIn+GRyzflF8bmtLWlxw4Lk0xija5/8A+j5gYe6tM+1SvnSRNlfMkSD90MSgII5qikA9SDyrzRZ78zp3DEfp509KLDFCH7Mv/SanlifVZdi7EjkixDqxjgik7JlUBTJkYBmlJHfvcmzXUXtbQlvSYx+NTRo5nfXhwVFon+4YVcRUbm1yA48VGR4dSwixGM7cgkph4jmb3AAZF0GpAP6VRIC4XsaDd1y5VUS437wF35z50UxPilw0avIAuUFMPAnBAeIHV2/abWwJuSSa8y02l9oOwjNd50aNw47+W9TigBdUDqVUcADLOzyapGe1xLDS78I4VPW9vcF8K9OKGOOHEfbSg+byr5pyxwijz11x/gepVk2bgy0IRtHxr5L8MsCWaR/AaBdevzhYoKNJGuA8NSoulDX3z+zHz/aPz4KwJtloMDitoAazP/u6kaBBaOPTppmt416LXXWOk3/0F58dnEs7Yj5+56Lk8KPiJlGYtJK4GZjclmIFyfjWLFzuJX07i2KMnINHsrpvH5MpIY1fDs07XAdMoB15rrw8OOtaJLMQKtxXl2btZr3Fsgu8eqnNxEl2fgMXLiImQqxdVbQt3EA+bC1Ww1jjJcFlt5ZarQxsZrUU9SuY7Qx8uKmMkrF5HPPgLnQKOSi/CsbnF5qV7kcbIWXWigHzmrHvruV5jFDIJDJnOV7gCzWJutuWhHXhxq2aC4AarHYrf9S9zSKUxCkvJRvG6TDBuxMcl+zv+ywBaw6AgHTrbqanZpCDdKo7WsoczbDMZ8VXt6ti9jj3gD5i7ghrWt2hvwueGaqpWUku7/ytlktF+ziQjIew/KjMHiHwuIVwLSQvqvipsV+Oo+NQBLHV3K97Gzxlujh86qe3qxx2jjz2RugXLGeiKpdmPxzflVsh2slAsllj+ks9XZ6+JNAFWcFB2jxpe2dlW/S5Av8AnVDRUgb1ue640u3V9FffKnsLsUwsmfNlRYLZbeqGOa9+fStdpZQA+S8jsq0X3PbTeVRcXg2jEZbhIgdT1FyD8iCPlWVzaU4r1mSBxIGhorHt7eozbPwuGv3kv23uSwT33Bv71q58t6MNWKz2PZ2l8mmnnnyyVe2ngWhkMb+sApYdCyq1vhmt8Kqc26aLZFIJG3hlj6FdM3Xk9HbIkxeYO0tnRSLWZrIBx1F9SdNL1rjOzivb14dqH1VsEWVMPIYlc2XtcViFzuWllcKWbqxt8hfgPhWTF7scyvbNyCI0FAAp3frdDzAxFZDIkgI1ABDC3TkQfharJodnRZbBbvqagihCsHkr2879pgZGJUoxiJ1y8AV92twOVj4VdZpCfsKxdq2ZraTtGuPXqqFtrZ3m88sGbN2bZc1rXsBra5txrK9t1xavXgl2sYkpSqn/ACe7y+azGOQ2gm0b+BjoH93I+Fjyq2CW4aHIrH2jZNsy839TfUbun8qMxWwcuP8AM897yrH2mX97Lrlv/FwvUDH/AJLivZaa2fbU0Jp4Lv8AgMP2cUcd75EVb9bAC/5V6YFBRfIvdecXb1ynyt7fd5/NFJEaAGQD9pjqAfBRbTqfAVitTyTdX0HZNmaGbU5nL5xUTuNub5/2jNIY40sLgAksdefAAW+dVww7SuK0W63fTUAFSVjxm4+MhnKLC8iKwtIo0YaG/HTxFDA9rqALre0IJI6lwBIyVu8rW8jx5MJExUsueUg2OUkgLflcqSfADrV9pkI+0LzuybK19ZXitMB4qn7ibqDHPIrOY0jUElQCSSTYC+lu6b/CqIYtoSvSt9sNnaCBUlRGOw8mExLorkSQuQHXQ3HAjpccvHnVZBY7iFpjc2eIEjBwyXStrynaexu3Zgjw55JAFuGaJZBYa6ZgQb62vWx3+WKu78Lw4R9JbdmMQ6gHmR7LlmChDyRoxsGdVJ6BiBfXpesTRUgL33uusLhoD6Kc3z3fhwbxrDiBMHDEju3W1uOXTW5tw4HjysmjDMjVZLFanzgl7aUVi8kGIdnxGHzHsjHmtyVibXA5XBN+tquspOI0WPthjQGSUxrz/pUTaeC7CaWG+bsnZM1rXyki9uV7cKzPbdJC9aKTaMD8qivNWbZe5K4jDrJFiozO6krh+6GuL6Xz6aC/CrmwBzag47lgl7QMUpa5hug5/Arn5Md2cRg2xBnUKHEYWzBvVMl+H94VfZ43MrVeb2na4pwwRnKvrTor7WleSlEVBkss8IOn+9Twk8vxULD5kD5GvPjABpuc4c8ei9OGpifTc08jRc1dhFioWe+WOZO0BtYANla/wY1msv2m6fnyi9q/trA67ofcL1saU4aaVeJhkWT3nDvmYeN4u0OnMCtLMHU+YKfaA2sDXjUf8h1opnHwq07ujqkeJAeJmNrPmzJci9gDeMkaDU8qzZPdGa41IOmOPocFis8zYomhwqWn0OfVb0u8RijnhKIkrnNNh5FZWaQkZihsVcP0JFr8WFq64Si8WupXMEVGWbd3EGoO5QfYauD4/uZoQchuPh8oVHYjeiZARHBBhlJ72Zhfx7iAAn58OFYvo3StpLI5w3AXQpNs1HVw51PpVVvG7TaRyVLSSHTOeQ6IP2R7/wDvWuKzsibSgAGnXeVsF1gw5/PnFT262wjlLysywBgXtc5m4BY1/adr2+NQcduc6NGZ+arFPKBkMdP54KzSbPknnbC6JNMgWbIdMJgxwiDcO0lP6k8BXpwtwBpThuC86aYFoAyGPi7f4DRWDyl7Nvs1ljWwhKMFHAKuh+AUk/Cp2htYzRd7Mku2kV1qOf8AK49sLFiHEwSt6qSoze4EX/KsDDdcCvpLQwvic0agrsm+G+keGw4eCSKSVyOzW+YWuLkhSDbL4jUivQlmDW1Ga+asdhdNJdeCAM1GempNqbMxdoSjKthY3DkWchdL8h8xUL5ljOCv+nbY7Uyrqj20XJMNKFdGPAMD8iDWAHEFfRPFWkeK6h5WdsQyYWBI5Fcu4cZSD3Qp108SPz6VttLwWgBeD2TA9szi4UoKeaqfk1wLS7QhIHdju7noACB82IHzqiztrIOC9DtKQMs7gdcPVbW/OIRtrBlZSoeK5BFhlK3ufDnUpiNryVdha4WMgjR3svHlP2cI8Z2yWMeIUSKRqCdAbe/Rv8VctDaOqNVLsuUuhuOzbh0/PJbnk7wCLBjMXIQoEbQoWNhdgCePP1QPeRU7O0AF5VPaUhL2Qt31PzmqdshgJoCdAJEJJ5AMONZmZjyXqT4xupuPsul+WLFo8GHCurEvmABB7pVrNpy8a2Woi6F4XY7HCRxI0/IUFtfZ6y7Hws6EM+HusgBuQrsfWA6HKfcTVbmgwgjRa4ZSy2vYcnZeXwqE3I2V5zjYYz6qntH/ALqa6+85V+NVwtvPAWq3TbKBztTgPP5Vet+5lfH4hkYMpYWINwe6o0NJjWQ0SwNLbOwH5iVccVD2+76LEQzRKrOqm5GVrkHpZSTbwq8i9BgvMa7Z9okuwBr6jD1XPtgYpYsTBIxsqSKSeguLn4C5+FZYyA4FexaGF8TmjMgq9+WHacUnm0cbq5GZjlINgbAXt1sflWm1OBoF5XY8T2l7nCmii/JLg2bGmXgkUbFm5XbQD9T/AIahZQb9Vf2s8CC7qStXFTxNtkuWQxHEC7EjKV0vc8LeNcJG2rpVTa1wsNADWnmtPfXd3zOey6wSDNC3G66d2/UXt4ixqM0dw8FbYrVt46n9Qz+fMVrbsyFsdhSxJPbxanwZQPyFcjxeFO0gCzvA3FfoivUXxy4b5UcIybQkJ4SKrKeosFNvcQfyrzrQKSL6rst4dZgN1QrD5H9rxRpPDI6oxYOuYgXFrG1+lvzFW2VwAIKxdsQvc5r2iopRbO1PKaY8W0cUazwghQVJDFueU6hhc2Gg99ddaaPoBUKEXZN6EOcbrvSigvK9g3XFxzEELJEAD0ZS1x8ip+Jqu1D7gVr7HeDCWag+62vI9tKOOTERyOqFlVlzG18uYEXOmlx+ddsrgCQVX2xE5zWuaK0qqhvVillxmIkQ3RpCVPIjhce+1USEF5IXo2RhZAxrswFf9gxdhsHEGUhDNHMUDEC+ZGCgdSwW4Fa4xdhNdaryJ3bTtBt3Ghb6EV5LmOEiDSIrHKrMoZugJAJ+A1+FYgKmhXuvcWtJGYqpje/dzzKVFV+0ikXNFJp3uF+GmlwfcRU5YtmcMlmsdq+oYSRQjMK6+SHa0CxyQkIk2a5YmxkGpHHmuunQ361psrm0I1Xl9rwyFwfm32/tc+3lkDYzEspBVppCCNQQWNiDWWT9ZXsWUEQsB3D2Vw3OwGDwyxbQfFfiKjM0IyE6hlsBfNfW9qvhaxoDyV5tslnmLrO1mBOeP9LoO7e9UGNMggz/AIYUtmW3rZrW/lNao5WvyXkWixyWehfr+FOVYsqURUzerZ7GSRU9eVVlhP8AzoNQP8S6fOsMjS2UgfuxHi3qPZbrJKGEF2WR8HdM1zzerDiVzMluzxA7WMcOOkinoVfMD7x1rJMbkl/Ry9rswtjLmPOGR/BUJFNLhsSrkDtsO47RGsQ3RrdHU8R1v0vqIuGqnC76uIxg40oeIGR8sj/at/oqKSFXgjZ8NJdxFf8AFgZuPZ8iAQO7qCAARpcZjaYXymMGvDIjw3+S814fEaPzGuh8VCrsXFshEWMWWO9uzeS0o10HZNfW50Ct/pWkuDmm6a8PwpsnjBAc3Hfp88Qsp3FxJOaRWUc3lZUHzJrK3bUo1lPT3orJLYAaNI91NbD3ZiFsg85b/ld2Hhe8k54j+5c/5QuXnUcbx3N/JwA9PFUvtDgPuw8fwOqloMS8sgjweSedO6ZgP91wgPHsx+3Jb3k8yBpW2KFxpephkBkOp9OFcVkfT9T6gHmegVy3d2GmEjKKS7sc0sravI54sx/QchW1raLJJIXmpUoygix1B4ipKtc5235K0di2Gl7IHXs2XMo8FIIIHvvWV9lBNWmi9qDthzRSRteORWjgvJK+b8XEKF59mhzH3FtB8jUBZN5Vr+2hT7WY8Suk7J2ZHholhiXKi8OpPMk8yTretbWhooF4ksrpXl7ziVUN5vJrDiHaWF+xdjdly3QnrbQgnwNvCqZLOHGowXo2btV8TQ14vAc1BYfySy37+IjC88qEn8yKqFkO9a3dtNpgw810Hdrd2HBR9nEDc6u7esx8T+gGgrVHG1goF49ptMlodef/AEqPjvJU8ksjjFIM7s1uyJtck2vn8azGy1JNV6sfbDWsDbmQGv8ACsW3tzPOMFh8N2gV4AoWTLcGy5T3b8Dx48hVr4bzA2uSxWe3bKd0tMHVwrxqvmI3Kvs1cAkgUgqxkyXuwbMTlvzPjXTD/juBdbb6WrbkeVeFFV/9kcntafRP31R9JxW//Wm9w8/4Upt7ycviOwtiFXsoViN4yb5b6+sLceGtWPs96mOSz2ftRsV6ra1JOe/yUnu1uSMPhcThpZBIs97kLlsCuXmTrzvU44brS06qi02/aytkaKXeNdfJfdyNy/Me1ZpRK8gCghMoUC/K54k/kK5DDs6pbrf9TdAFAONVWH8kshJPnSan+xP31V9JxW4dtNApcPP+FcNyN1zgYpI2kEmd81wmW2gFrXPSr4YtmKLzbbaxaXhwFKDfVQO3vJdFIxfDSdjfUoVun+G1ivu1qp9lBxbgtcHa72C7IL3HVReE8ksmb8TEIF55EJPzJsPkagLJvKvf202n2sx4ldB2VsCLDYdoIBlBBux1ZiRbMx5n/StTWBooF48tofLJfeuff7IZLW87T6J++sv0nFez/rba1uHn/CvO3d20xODGGcjMqjs3t6rqLBrdOo6E1pfGHtuleTBanQzbQeY4KmbG8mU8OIhlaaIiORXIAa5CkGw+VZ2WYtcCSvTm7WjkjcwNOIIXUa2LwlD7zbuQ42MJKCCNUdbZlJ6X5G2o51CSMPFCtNmtUlndeZ5jeuf4jySy37mJjK8syEH42JrKbIdD6L129tNpiw81YN0/J1HhZFmlftpF1QZbIp621JI5EnxterY7OGmpxKx2vtR8zbjRQHmrTtvY8WKiMUy5lOo5EHqp5GrnsDhQrBDM+F99hxXOcb5JXzfhYhSvLtEN/iV0PyFZHWTcV7TO2hT7mY8CpDYXksjRg+Jl7Wxv2arlU/3iSSR4aVNllA/Uaqmfth7hSMU46qx767tnHQJCsgiyyB7lcwsFdbWBH735VbLHtG0WKxWoWeQvIrUUzpqFS/8AZHJ7Wn0T99Z/pOK9T/Wmdw8/4Vv23uiMRgYsKXAeJUCSZeBUAE5b8CL6XrQ+IOZdXmwW0xTmUDA1qPFV7YfkzeCdJjiVYLfQREXurLxznrVTLNddWq2T9rNljLAylePHwWgvkikAt52n0T99R+k4q49ttP7Dz/hff9kcntafRP31z6Tin+tt7h5/wrRuLuc2AaYtMJO0CDRCtsuf+I3vm/Kr4YtnXFYLdbhaQ0BtKV1rnTgNyt1XLzkoi0NtYDto7KcsikPG37rjgfdyPgTVU0d9uGYxHiug0XOdsQLaRn/Dhkku/wD7TE+qSwH/AAZTxOupvpWRwbMwh2H4K9SzyOwI/UP/AKHUKt7dkkjXJJEpkj0LE69nqbA8HTW6nkL+4YwHNIifhTI/NN25ehCGl22jNK+/Xeo/ZmPdDmw02T96J9VPw5HxBHxqE9mjlFJm+YwPP8FXzOa/GTA7xiP49fJWoY/FzBQ+Fgluyd9cTERcsuhuS68gbXI142rsFila4FsxLdxofWtV5jzAK0OOOh+c1YItg4vNnTA7Ogbm8jyTMOOoARQbeJFembJGf1CviSfcrzxLQUvHywW3Fu6uJOXGY1sSPZ48sUOmuqJ3n1F+8xrsckDjs2OGGgIUiJYvuDSOJCsmFxOGiURxtDGq6BFKgDwsOFd+rs7TS+3mFWYJ3fcWk+RWzBjI3NkdWI4hWB/SrI54pDRjgfA1UHxSMFXNI8l7jmViwBBK6MAeHvqbXtcSAcs1EscACRmsLbShBIMsYI0Izj/WqTa4AaF7a+IVgs8pFQ08l6hxsbmyyIxAvYMDp8KlHaIpDRjgfAgqLoZGCrmkeS8elIf7WP8AnX/WofWWf/uN5hT+mm7h5FbdaVQsc0yoMzMFHUm1Re9rBecaBSaxzjRoqVjjx0ZUsJFKjicwsPf0qttoic0vDhQa1UzDIHXS01PBePSkP9rH/Ov+tQ+ts/8A3G8wpfTTdw8is8eIVlzKwK9QQRp41c2Rj23mkEb1U5jmm6RQr7FKGAZSCDwIrrXteLzTULjmlpoRivizKWKhgWHEX1F+ooHtLi0HELpY4AOIwK+yzKoBZgoJsLm2vSjntZi40RrHO/SKrHPi40NndVJ4ZmA/WoSTxR/rcB4mikyJ7/0tJ8l9gxcb+o6t/dYH9KRzRyfocD4GqPiez9QI8lldgASTYDUmrCQBUqABJoF8ikDAMpBB1BFca4OAc01BRzS00OawS4+JTlaRARxBYA/KqnWmFjrrngHxCsbBK4VDSR4LPmFr3043q6opVV0NaLW9KQ/2sf8AOv8ArWcWyznDaN5hXfTTdw8itpTfUVpBqqCKLXGPiLZO0TNwtmF6pFpiL7gcK7qq0wSBt66aeC2auVSxS4hVKhmUFtFBIF+HDrxHzqDpWMIDiATlxU2xucCQK0X3tlzZcwzWvlvrbrau323rtcdy5cddvUwX2WVVGZiFA5k2HT9aPe1gvONAjWlxo0VK8viFBCllBb1QSLn3DnXHSMa4NJFTlxXQxxBIGAWJ9oxAkGVARoQWFx+dVOtcDTdL2g+IUxZ5SKhp5L1FjomuFkRrC5swOnWpMtMLzRjwfAhcdDI3FzSPJZIZlcXVgw6g3H5VNkjXi8wgjgoOY5ho4UKCZSxS4zAXIvrauh7S67XFLjg29TBYpcfEpKtIgI4gsAflVT7VCx11zwD4hTbBK4Va0keC+w4+JjlWRGPQMCaMtMLzdY8E8CEdBI0Vc0geCDGx2LdolgbE5hYHp76kJ4iK3hQYZ6rmxkrS6a+Czk1aq1gbHRhQxkQKeBzCx9xqk2iJrQ4uFDrVWiGQktDTUcF9gxkbmyOrEclYH9K7HPFIaMcD4Gq4+KRgq5pHks9WqtKIlEVd3l3feRu3w7Ks4XKyPrFOnOOUePJwLioFgzGaujlu4HL2VAkwivfC9kWC8cBNJknivxODm4SRnkpJBsOFUFoOHp0XotkP6yaHvAVB/wDIaHioRd1cO0mWLE5Cb/7vix2MwPKxPdfnw6c6qljeW/48+K0C2Fv+4PMYhSGA3PxEM8EhWTIJ4iSCGWwdOJXl41nj2u0bfj1z+VUn2iF0bg0itDw0K7JtCAvG6A2LAgGvRtEZkicwGlQvDheGSBx0UXsyWPMkckQjmQd3TQ6EEqeel6xWZ8d5scjLrxlxw0Pgtc7X3S9jrzTnw8V93iwyCK4RQc662F+PWnaETBFUAVqNOKWKR5koScj7KQn7OFGkCqLDkAL+HzrXJs4GOkAAosrL8zgwklQGzJRFJG5dW7YESAMDZibgn9PnXk2Z4ikY8uBv/qxyJxHRenaGGRjmhpF3LDTVSG8mGQQOwVQ1xrYX4jnWztGNggc4AVw91lsMjzMASaY+ykRhkUEqig24gAVtETGgloAWUyPcQHElQGx5kESA4Z3OvfEYIOp5+H+VeRY5GCJoMRPG7XVelaWPMhIkA4V4K0CvcXkKM25hWYRuqh+za5Q/tf8AcVhtsT3hrmit01pvWuySNaXNcaVGe5fdmSQyh8qBToJEItwva44VKzPhmDi1tDqKe4XJ2yxkXnV3Gq1pcKnnaLkW3Zk2sLXv0qh0TPq2i6KXTpxVzZX/AExNTWo9l7266pGIlyp2hy8gAOZ/861K3ObHGIm0F403UGpUbI0vkMjsbuPReNgzKryQBgwU5kIIPdPK46E/nUbA9rXOgBqBiMa4HoVK2Mc5rZSKE4HxWtiMO5xM7xGzpkIHJgVFwffaqXxPNpkfGfubd88MQrWSMFnYx+Rr5Y5rJtPHLLDGw0PaqGU8QddDU7TO2aFrm95tRuNVGCF0UrmnunzWxjow2LhDAEZG0IvVszQ61sBFcCqonFtmeQdQvO3MCiRmWMBHSxBXTmNDXLdAxkZmYKObjVdskz3v2b8QU23i7xxpcKZbXJNrLoTf9KW2asbWVpfp5DXolkipI59K3a89E3fmAMkAYMEN0IIN1PiOn+dLA8AuhBqG5a4HolsYSGykUrn4haWIxCJNiS8ZkBy/sggaczy99ZpJmRzyl7C4YaV013K9kb3xR3XUz14+qktlRFcKASD3SRY30NzW2yMcyygONcFltDg60kjeFj2Fgo2w8ZZFJINyVF+JqFhhjdZmFzQcNyla5pGzuAcV52dFklmgUnJlDL/Dfl+d65Z27OaSBp+2gI4VXZ3X42TOzrQ8aLBgAkeSCeIKwPcktoxvcd7jf/zwqmz3IrsE7KHQ6E+O9WzX5KyxOqNRu/hWKvYXlqA3i/rsJ/f/APtHXj9pf78Hj+Wr0rF/tS+H4cvGPwzPimKGzrGGU+NzofeKTwuktZLDRwaCOZ91KGRrLOL4qCSCvW0ceJcLJcZXUqHU8jmX8qWm0CayOrg4FtRuN4LkEBitLaYg1ofIr1tb/wBThv8AzmKna/8AqofNcs3/AE8qy7yYZBA7BVzaa2F+I51PtKNgs7nACuHuoWGRxma0k0/hbfmyLESqqDkOoA6Vq2bGsJaAMFn2j3PAJritPdqQLhsx0ALE1k7McG2UE5Cq0W9pdaKDgouDFBWXEl1zO5DpcXCHQacdLfpWFkzWvFpLhVxNRX9py5UWx8Rc0wAGgGBpr/NVN7bw6GGV8q5spOawv869S2xs2D3UFaHHyXn2SR+1a2ppVZNk4ZBHGwVQ2Ua2F9R1qdljYI2uAFaD2ULRI8yOaSaVKithYYSQzof2mP6Cx+defYYhLDKw6krba5DHLG8aBemx7Nh1i/4rN2R+GhPy/WpG0OfZhH+8m6fLM8lwQNbOZP2j7unqve24ljGGUKWVWtlAuTYDlzvUra1sQiaBUA5Z6KNkc55kdWhIzW9s2VSxywNFpxZAt/DStdme1xN2Mt8RRZ52uAFXh3gaqRrWsqURKIlEUftnYkGKUJPErgaqToynqrCzKfEGuFoOamyRzDVpVcx2589sseKE0WtocbCs669H0fpzNQLDoVeJ2H9TfMGn8KKwu5UyyxOcHgUyyI2eHEYhMuVgSRFlyE6cCbcKBp1XHSj9pNMc6LoeJVirBDla2h6GuyBxaQw0OipYWhwLhUKNXCTSSRtL2YEZuMtySfjwFYhDaJJGulugNxwritRlhjY5sdau3rZ2xhGljyra+YHXwPuq61wumjut3j0Kqs0rYn3nbivm1MG0vZrcZA136m3ADSlphdMWt/bWp8tOa7Z5WxXna0wXzHbJjeNlVFViNCABY8uHjXJ7HHJGWgAE60SK1PY8EkkLzj8HJJh+zJXtNLm5toRzt4dKjaIZZbPcNL2Hh7fhShljjnvit3FSDLoR4VsIwosoONVD4DDYmKMRgQkC+pZ+ZJ6eNebBHa4YxGAzDiei3TSWaV5eb2PAdVMivTWBauOWXumIrcXurXsR7xwqicTYGKngdVdCYsRID5LDs3BuHeWTKGewyrwAHieJqqzQyB7pZKVNMBwVk8rCxsbK0G/ivcmEY4hZdMoQqet7+6pOhcbQJdACPVREoEBj1rVeG2fnnaSQKyhQqLx8SSCLfrUTZi+cySUIAoB7lSE9yEMZUGtSvOJ2bZ45IQqlT3hwBU8eA41ySy0ex8QAIOOlQc/4XWWirXMkJIOWuKzYbCMs0shtlfLbroLa1ZHC5sz3nI0p5BQfKHRMYMxX1WntTYpd1eMgHMC4N7G3PTnWa1WEvkD4zTEV40/Kvs9sDGFj8c6ef4WbaGElMySx5O6pFnJHH3CrLRDMZmyR0wBGJOvgCq4ZYxE6N9cToscmAmlIE7IIwb5Ev3veTUDZ55yBMQG7hr4kqQniiFYga7zoso2dmmaSQKVsFjXjYcyQRa96t+mvTGSQAigAHuofUXYgxlQcyk+zbSRyRBVKkhhwBU+4ca5JZaSMkiAFM9Kg/MF1loqxzJCTXLxXvC4IrLM7WKyZbD3CxvpU4oHNlkeaUdT0CjJMDGxozbVY8FgHjEkYIMZv2eput+R04fGoQWd8QdH+3ThXTwUpZ2SFr/3a8VgweGxUcaxr2NhzJYn9KphjtkUYjFzDieislks0jy83sfDqtvAbPKByWzSP6z/pbwFaYLNsw4k1c7M/NypmnDyABRoyC1JcHiJMqSmPKrAllvc28LWFZ3Q2mW6yW7QEGorU09lc2WCOro61IIp4qar0lgUZtbZ7SSQMpW0bXa5PC6HTT+E1gtdlfNLG9tKNOPMH8LXZ52xse0/uH4PVZUwjDENLplKBfG979KtELhaDLoQB6qBlaYBHrWq1dtbH7XvRkK5sGvwYXB18RaqLbYTN9zDQ68R/Custr2X2vxGnBZcds9nmhkBWycbk3+GlTnsz3zxyClG5qEM7WRPYcys22MK0sTItrm1r8NCDyqy2QumhcxuZ6qFllEUoe7ILO8ZKFeeW35Wq9zSWU4KoOAfXiomLZMow4huoJbvkE+rx00415rLHKLKIKjE446V0wzW51qjM+1ocsPFb8uy4ipXIouLXAFx8a2PskLmlt0cllbaZQ4OvHmsQwchwxiYrnylQbm3hfTpVYglNlMTiL1COmisMsYtG0bWlarcwURSNFNrqoBt4CtMLCyNrToAqJXBzy4alaWw8A0IcMR3muLE/5gVlsNmfAHB1MTXBX2udspaW6BfU2WBiDNpYjQfxcCfl+prosgFpM3D11PJDaSYBF8ovu18G7mJo8t0a/eJt+QrtrhkkLHR0q01x/orlmlYwOD64jRZsIZ7/AIgjC2/YLE3+IqyE2iv+UNpwJPuAoSbGn2VrxotutCoSiJREoiURKIlEXiViFJAzEA2FwLnpc6a0QKJ9K4n2GT6sP31G8dyt2bO8OR6J6UxPsMn1YfvpeO5NmzvDkeielMT7DJ9WH76XjuTZs7w5HonpTE+wyfVh++l47k2bO8OR6J6UxPsMn1YfvpeO5NmzvDkeielMT7DJ9WH76XjuTZs7w5HonpTE+wyfVh++l47k2bO8OR6J6UxPsMn1YfvpeO5NmzvDkeielMT7DJ9WH76XjuTZs7w5HonpTE+wyfVh++l47k2bO8OR6J6VxPsMn1YfvpeO5NmzvDkeielMT7DJ9WH76XjuTZs7w5HonpTE+wyfVh++l47k2bO8OR6J6VxPsMn1YfvpeO5LjO8OR6J6VxPsMn1YfvpeO5LjO8OR6J6VxPsMn1YfvpeO5LjO8OR6J6VxPsMn1YfvpeO5LjO8OR6J6UxPsMn1YfvpeO5NmzvDkeielcT7DJ9WH76XjuTZs7w5HonpTE+wyfVh++l47k2bO8OR6J6UxPsMn1YfvpeO5NmzvDkeielMT7DJ9WH76XjuTZs7w5HonpTE+wyfVh++l47k2bO8OR6J6UxPsMn1YfvpeO5NmzvDkeielMT7DJ9WH76XjuTZs7w5HonpXE+wyfVh++l47k2bO8OR6J6UxPsMn1YfvpeO5NmzvDkeielMT7DJ9WH76XjuTZs7w5HonpTE+wyfVh++l47k2bO8OR6J6UxPsMn1YfvpeO5NmzvDkeielMT7DJ9WH76XjuTZs7w5HonpTE+wyfVh++l47k2bO8OR6J6UxPsMn1YfvpeO5NmzvDkeielMT7DJ9WH76XjuTZs7w5HonpTE+wyfVh++l47k2bO8OR6J6UxPsMn1YfvpeO5NmzvDkeielMT7DJ9WH76XjuTZs7w5HonpXE+wyfVh++l47kuM7w5HotjA46Z2s+GeJbesZI2HusrE0BO5cc1oGDq81I1JVpREoiURKIlESiLV2pO0cMkiWLIjMA3A2BOtvdXDgFJgq4AqstvTN2JkCoQJI1zqkrBg4F8qjvEoTra9/A1C+aVWgQNLqeO7RZBvLMyYVgqgYhXa/ZyvotsrBU72V1IbXhfWl84cVzYgFwOngPlEn3jxCTrC0cZcpCxRc5JMjMjBSBayZS1zoR0oXkGngghaW3gd/oPys+zN4zLiZ4AY7KHMRF7tkYK2fWwsxA04g30saB9TRRfDdYHY8fPJaGzN7ppsPLKI0vHHG+ocAM2pQhrE92xDrob1xshIqrJLO1rw2up+fwtjaO8k0UssZSOwKiJzmszWRijC+hyvdddcrV0uINFBsTXNB5rLj9uThcRJGMOseHOQmVyudgqk68EF2AF736iulxxRsTSWg1qd3zFSm2tqdjhmnBW4UZbnulmICi46kgfGuuNBVVxsvPuqHl3nkGFhxCrG95GWZVzWATOXyHnYRta/HThUb+AKs2Ivlp8vPL3WKbeyQpi5Y0jMcKq0R7xMilmUtpyvG1rXuLHnS+cSFIQCrQczn881m2hvBPFGkjBMrS5L9lNcLlLZjF6+hUi1uFjQvIFVFkTXGg9x75L6d5pFVJJI1VDhJMQ6i5b8PJovKzBwRcXFL9M9y6IASQDqBzW/gsXis8fbDDiN0LNkZsykAGwv6411YW92tSBOqrcGUN2q0Ngbxy4mGdkWJpUUNEgJAYMCVLknu3III5WqLXlwU5YQxwBrTX8rYO3JfPPNyqIhaylg93GTMSj2yFs1xkvmspNdvG9Rc2Q2d75nz88tE2xtySLEJEFRY2MY7Rw9jnYqwDKCqMABYPbMWAHA0LqGiMiDmk64+g9eNMlrrtnGAyBo4h2aZ3Heut1lYX111QKbfveFcvOXbkeGJ+UXmXeGcI7ZYu7hUxH7XFibrx4WU6+IpePogibUZ50WXaG3p4VxAdYy8UImQrmystyCCOIItpqb3HQ0LiKrjImuLaami+YvbeJSMSLGkl5FULkkjZh3s1lfUMMulxY3FdLjRdbGwmhNPVY23hnaJpohC8QYgP3rFT2eXnxOc+7L41y8aVCbJoN11a/2veK29iI5I45EjTMVBZg5QlnZbB1BVDkCkByMxaw4ULiCgiaQSD8p6+WS3tvbUkikhSMKe0zDVJHIIAI0TWx6nQVJxIUI2BwJOngFq+l8UxmCRwg4dVEodm7zmNZCqkeqoDgZje5vppry8VPZsFKk4+1afAtSfe2TtokSNWWVYXjGV8xEpNwWHcUqqs2tr2tUdpjQKQgF0knKvopna+0ZElhghCdpLnOZ75VVMtzYasbuoAuOJPKpk40CqYwFpcchT1WmdrYkGOEpD20kjqGDExqqAHMRxzG47lxa/HSuXjku3GYmpoKfP5XhNuTX7MrGJFxAhk9YqQyhwycwcp1U3sefMrxXTG3PSlVuQ7ZviZIy0XYrHE6vfiZWkQC97etHbxzAe/t7FRMf2A61PoB1Ufg94ZiJHdUKRGUSZY5RpHnF0Zu6xJQd0cL+FRDipuiGAGtN2qz4XauI7SBZfNl7dSyqHbODlzAAH+sHUi3DhzroJriuFjaEtrh88l83W21PiQjsiBGQs1kkUhtLAF9HFs3eXQWHWjHF2KTRtZUDP5yXyTecDGGAhREBbtDcXe6jKp4MQzKpUX9biLWpf+6ibH/He1W9tbaEizQ4eEJnkV3LPfKqx5AdBqxJkUWuNLnlY9JNaBRYwFpc7Snr/SjdrbwTwYcO4g7YyMgUMShChzx4g2XgeBIHjUXOICmyJr3UFaLFt3ep4ewaMI6zRZ07khzNeMBbrcKHMqgM2gPHjRz6UouxwXq1woevtRbcm2J/OXhVU7uQi6SHRtTeQdxSADa/HTrXbxrRQEbbl48d39rzgdsYiSV0Cx2SR0YlJQAFDWYOe6xLZbqDexPSgcSV1zGAV8Ny87nbxyYwEsgAEcb3AdbM4LFLP61lykOvdIbThRjry7aIREaA6n01/jMKzVNZ0oiURKIlESiJRFhxuFWWNo3vlcENZipsehUgj4GhFV1ri01C1Z9jRPHFG2fLEVZPxZAbrwzMGu1v4iajdCkJCCTv4LXO7MHdt2q5M2TJPKuXOQSFysLDThwHKlwKW2djljwGiy4LYUMTZow6nsli/rHtkX1QAWsCNdeOp11NAwDJcdK5wod9Vjj3cgURAdoOyz5PxpbjP61zmu1/G9uVLoXTM41yx4BY13VwwTswsgXsxGQJpRdAcwBIa5sSQCdQCQNDauXBSi7t3k188gss+7kD586s2dkds0jnvJbKy3bukWA0tcaGu3QuCZwpTSvqvmP3bw8rs7q3ft2irJIqSWsPxEVgr6C3eB004ULQUbM9ooPYYeG7yW3jtmxy9nnzWjcOoV2UXXUXCkXA6G4rpFVBry2tNVrDd6HMXtJcymU/iyWzkZTpmtbKbZeFuVcuhS2rqU4UyCxHdbDZGTK4RkSMqJZAMkfqgANpbw43N+NLgXds+tfE5b17XdyC6n8UlXEgLTSk5gAoJJbXui1jpYnqaXAm1d+MgvWG3egQqVVu5G0aqZHKhGNyuQsVtwFraBVA0AoGgLhlcQa64rBHuphgGGWQ5kKC88pKobXWMl7oDYAhbXAtS4FI2h/DkPXDHzW7h9kRJIsqhsyxiId9yMg1AKk2JHUi+prt0VqoGQkXfNeF2HCJu2ytnzZ/XfLmK5c2S+XNl0zWva9cuitV3auu3Uxew4ZJe1dWLd29ncK2QkrnQHK2ViSLg60LQTVBK4Nuj5VZY9mRrJJLZi0oAe7sVIHABSco4ngOZ612grVRLyQBuWnHuvhxHJGBJlkVVa80pOVTcIrFrqgue6pA1PWo3BSis276g7uAXo7uQFJEIciUASM0shdgDcKZC2bKLnu3tqdNTXbgpRc2z6g7uAX1d3YQQbykh1e5nlJutwLkvcgAnunTU6UuBNq7hyC+tu9B2LwBSsbuXZUd17xOY2KkEDNrYaUuClFzauvB2q94jYULyCRgxYZb/iPZshJXOoazWJv3gdaFoJqgkcBQfKrPiNno8kcrZs8d8lnYDvcbqDZviDXSKmqiHkAt3rW2jsCCZizq1yLOFkdA46SKjAONSLNfQkc64WgqTJnMFB7e27yXnEbuYd3Z2VrsEGkjgDIQUyANZCpFwVtYk9TQtCCVwFB8rmtnaWyo5wokDXU3RldkdTw7roQwuNDY610gHNcZI5hqOq1zu7h+yWIIQqsXDK7iQOb3ftAc+Y3N2vc3N65dFKKW2fevf1yyXlt24MioBIArmS6yyBi50zO4bMzW5sTS4E2zq1/AWMbqYYFTlk7ojAHbS2IjOZAwzWazEtrfUk865cC7t3++g1zWXC7uQRsGHaGxYgPNI63bMGOV2K3IZtbczXQ0BRMriKfgL5gt24ImDIJLqCqBppGEYOn4YZiE007ttNKBgC66Z7s/Yeu/zX3Ze70GHZWjEl0QogaWRwqkqSFV2IHqjgOVA0DJHzOeKH2C+T7t4dpe1KuHzZxaWQAPwzBQ2UMRoSBqL3vS4K1QTPAu/hbW09lxzhc4YFTdWR2R1vobOhDC44i+tdIBUWPLMuqwYbd+CNo2RWBjDBfxH/buWLDN3mYm5Y3JPOuBoC6ZXGtdVgTdXDBVXLIVVGjAM0pGVtSNW62N+IKrbgLcuBSM7ya+eQWRt24S5cmYklSfx5rNktlzLnseHMa69TXbgXNs6lMOQXxN2oA2cdrfMzj8eWwZgylgM9gbMdeV6XAm2dSmHILPszYkMGXsgwyxiMXdz3FJKggk3y3IBOoGnCgaBkuPlc/9XipGpKtKIlESiJREoiURKIlESiJREoiURKIlESiJREoiURKIlESiJREoiURKIlESiJREoiURKIlESiJREoiURKIlESiJREoiURKIlESiJREoi//Z"/>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7. Vary </a:t>
            </a:r>
            <a:r>
              <a:rPr lang="en-US" dirty="0" smtClean="0"/>
              <a:t>format while keeping process routine</a:t>
            </a:r>
            <a:endParaRPr lang="en-US" dirty="0"/>
          </a:p>
        </p:txBody>
      </p:sp>
      <p:sp>
        <p:nvSpPr>
          <p:cNvPr id="3" name="Content Placeholder 2"/>
          <p:cNvSpPr>
            <a:spLocks noGrp="1"/>
          </p:cNvSpPr>
          <p:nvPr>
            <p:ph idx="1"/>
          </p:nvPr>
        </p:nvSpPr>
        <p:spPr>
          <a:xfrm>
            <a:off x="1435608" y="1752600"/>
            <a:ext cx="7498080" cy="4876800"/>
          </a:xfrm>
        </p:spPr>
        <p:txBody>
          <a:bodyPr>
            <a:normAutofit fontScale="92500" lnSpcReduction="10000"/>
          </a:bodyPr>
          <a:lstStyle/>
          <a:p>
            <a:r>
              <a:rPr lang="en-US" dirty="0" smtClean="0"/>
              <a:t>One group discussing while others work on something else (fishbowl)</a:t>
            </a:r>
          </a:p>
          <a:p>
            <a:r>
              <a:rPr lang="en-US" dirty="0" smtClean="0"/>
              <a:t>Socratic seminar (fishbowl)</a:t>
            </a:r>
          </a:p>
          <a:p>
            <a:r>
              <a:rPr lang="en-US" dirty="0" smtClean="0"/>
              <a:t>All groups discussing at the same time</a:t>
            </a:r>
          </a:p>
          <a:p>
            <a:r>
              <a:rPr lang="en-US" dirty="0" smtClean="0"/>
              <a:t>Silent whole class </a:t>
            </a:r>
            <a:r>
              <a:rPr lang="en-US" dirty="0" smtClean="0"/>
              <a:t>discussions</a:t>
            </a:r>
          </a:p>
          <a:p>
            <a:pPr>
              <a:buNone/>
            </a:pPr>
            <a:r>
              <a:rPr lang="en-US" dirty="0" smtClean="0"/>
              <a:t>	</a:t>
            </a:r>
            <a:r>
              <a:rPr lang="en-US" dirty="0" smtClean="0"/>
              <a:t>(tablecloth or clipboards)</a:t>
            </a:r>
            <a:endParaRPr lang="en-US" dirty="0" smtClean="0"/>
          </a:p>
          <a:p>
            <a:r>
              <a:rPr lang="en-US" dirty="0" smtClean="0"/>
              <a:t>Short text (one session) or longer text (over period of time)</a:t>
            </a:r>
          </a:p>
          <a:p>
            <a:endParaRPr lang="en-US" dirty="0" smtClean="0"/>
          </a:p>
          <a:p>
            <a:r>
              <a:rPr lang="en-US" dirty="0" smtClean="0"/>
              <a:t>Still same process with text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 Create </a:t>
            </a:r>
            <a:r>
              <a:rPr lang="en-US" dirty="0" smtClean="0"/>
              <a:t>a product</a:t>
            </a:r>
            <a:endParaRPr lang="en-US" dirty="0"/>
          </a:p>
        </p:txBody>
      </p:sp>
      <p:sp>
        <p:nvSpPr>
          <p:cNvPr id="3" name="Content Placeholder 2"/>
          <p:cNvSpPr>
            <a:spLocks noGrp="1"/>
          </p:cNvSpPr>
          <p:nvPr>
            <p:ph idx="1"/>
          </p:nvPr>
        </p:nvSpPr>
        <p:spPr/>
        <p:txBody>
          <a:bodyPr/>
          <a:lstStyle/>
          <a:p>
            <a:r>
              <a:rPr lang="en-US" dirty="0" smtClean="0"/>
              <a:t>Keeps groups focused</a:t>
            </a:r>
          </a:p>
          <a:p>
            <a:r>
              <a:rPr lang="en-US" dirty="0" smtClean="0"/>
              <a:t>Examples:</a:t>
            </a:r>
          </a:p>
          <a:p>
            <a:r>
              <a:rPr lang="en-US" dirty="0" smtClean="0"/>
              <a:t>Identify- main idea, text structure, arguments</a:t>
            </a:r>
          </a:p>
          <a:p>
            <a:r>
              <a:rPr lang="en-US" dirty="0" smtClean="0"/>
              <a:t>Create- brochures, speeches, papers, outlines, graphic organizers</a:t>
            </a:r>
          </a:p>
          <a:p>
            <a:r>
              <a:rPr lang="en-US" dirty="0" smtClean="0"/>
              <a:t>**Answer focus question again and explain how answer changed</a:t>
            </a:r>
          </a:p>
          <a:p>
            <a:endParaRPr lang="en-US"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9. Teacher </a:t>
            </a:r>
            <a:r>
              <a:rPr lang="en-US" dirty="0" smtClean="0"/>
              <a:t>facilitates</a:t>
            </a:r>
            <a:endParaRPr lang="en-US" dirty="0"/>
          </a:p>
        </p:txBody>
      </p:sp>
      <p:sp>
        <p:nvSpPr>
          <p:cNvPr id="3" name="Content Placeholder 2"/>
          <p:cNvSpPr>
            <a:spLocks noGrp="1"/>
          </p:cNvSpPr>
          <p:nvPr>
            <p:ph idx="1"/>
          </p:nvPr>
        </p:nvSpPr>
        <p:spPr>
          <a:xfrm>
            <a:off x="1435608" y="1447800"/>
            <a:ext cx="7498080" cy="5105400"/>
          </a:xfrm>
        </p:spPr>
        <p:txBody>
          <a:bodyPr>
            <a:normAutofit fontScale="92500"/>
          </a:bodyPr>
          <a:lstStyle/>
          <a:p>
            <a:r>
              <a:rPr lang="en-US" dirty="0" smtClean="0"/>
              <a:t>“Sometimes I feel that we are not getting the right information on our own.”</a:t>
            </a:r>
          </a:p>
          <a:p>
            <a:r>
              <a:rPr lang="en-US" dirty="0" smtClean="0"/>
              <a:t>“She usually helps me to understand more clearly and she brings up a question for us to discuss which we usually talk about for a really long time.”</a:t>
            </a:r>
          </a:p>
          <a:p>
            <a:r>
              <a:rPr lang="en-US" dirty="0" smtClean="0"/>
              <a:t>“She can understand what we are saying better and maybe translate it to other kids who don't get what we are trying to say.”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data</a:t>
            </a:r>
            <a:endParaRPr lang="en-US" dirty="0"/>
          </a:p>
        </p:txBody>
      </p:sp>
      <p:graphicFrame>
        <p:nvGraphicFramePr>
          <p:cNvPr id="4" name="Content Placeholder 3"/>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of nonfiction literature circles</a:t>
            </a:r>
            <a:endParaRPr lang="en-US" dirty="0"/>
          </a:p>
        </p:txBody>
      </p:sp>
      <p:graphicFrame>
        <p:nvGraphicFramePr>
          <p:cNvPr id="5" name="Chart 4"/>
          <p:cNvGraphicFramePr/>
          <p:nvPr/>
        </p:nvGraphicFramePr>
        <p:xfrm>
          <a:off x="1752600" y="2286000"/>
          <a:ext cx="6553200" cy="3987800"/>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5"/>
          <p:cNvSpPr>
            <a:spLocks noGrp="1"/>
          </p:cNvSpPr>
          <p:nvPr>
            <p:ph idx="1"/>
          </p:nvPr>
        </p:nvSpPr>
        <p:spPr>
          <a:xfrm>
            <a:off x="1435608" y="1371600"/>
            <a:ext cx="7498080" cy="1066800"/>
          </a:xfrm>
        </p:spPr>
        <p:txBody>
          <a:bodyPr>
            <a:normAutofit fontScale="92500" lnSpcReduction="10000"/>
          </a:bodyPr>
          <a:lstStyle/>
          <a:p>
            <a:pPr algn="ctr">
              <a:buNone/>
            </a:pPr>
            <a:r>
              <a:rPr lang="en-US" dirty="0" smtClean="0"/>
              <a:t>Students who </a:t>
            </a:r>
            <a:r>
              <a:rPr lang="en-US" dirty="0" smtClean="0">
                <a:solidFill>
                  <a:schemeClr val="accent1">
                    <a:lumMod val="75000"/>
                  </a:schemeClr>
                </a:solidFill>
              </a:rPr>
              <a:t>enjoyed</a:t>
            </a:r>
            <a:r>
              <a:rPr lang="en-US" dirty="0" smtClean="0"/>
              <a:t> reading </a:t>
            </a:r>
          </a:p>
          <a:p>
            <a:pPr algn="ctr">
              <a:buNone/>
            </a:pPr>
            <a:r>
              <a:rPr lang="en-US" dirty="0" smtClean="0"/>
              <a:t>social studies texts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of nonfiction literature circles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a:p>
        </p:txBody>
      </p:sp>
      <p:graphicFrame>
        <p:nvGraphicFramePr>
          <p:cNvPr id="4" name="Chart 3"/>
          <p:cNvGraphicFramePr/>
          <p:nvPr/>
        </p:nvGraphicFramePr>
        <p:xfrm>
          <a:off x="1524000" y="2209800"/>
          <a:ext cx="69342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981201" y="1371600"/>
            <a:ext cx="6858000" cy="954107"/>
          </a:xfrm>
          <a:prstGeom prst="rect">
            <a:avLst/>
          </a:prstGeom>
          <a:noFill/>
        </p:spPr>
        <p:txBody>
          <a:bodyPr wrap="square" rtlCol="0">
            <a:spAutoFit/>
          </a:bodyPr>
          <a:lstStyle/>
          <a:p>
            <a:pPr algn="ctr"/>
            <a:r>
              <a:rPr lang="en-US" sz="2800" dirty="0" smtClean="0"/>
              <a:t>Students who felt </a:t>
            </a:r>
            <a:r>
              <a:rPr lang="en-US" sz="2800" dirty="0" smtClean="0">
                <a:solidFill>
                  <a:schemeClr val="accent1">
                    <a:lumMod val="75000"/>
                  </a:schemeClr>
                </a:solidFill>
              </a:rPr>
              <a:t>confident</a:t>
            </a:r>
            <a:r>
              <a:rPr lang="en-US" sz="2800" dirty="0" smtClean="0"/>
              <a:t> reading </a:t>
            </a:r>
          </a:p>
          <a:p>
            <a:pPr algn="ctr"/>
            <a:r>
              <a:rPr lang="en-US" sz="2800" dirty="0" smtClean="0"/>
              <a:t>social studies texts</a:t>
            </a:r>
            <a:endParaRPr lang="en-US" sz="2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OAA scores improved:</a:t>
            </a:r>
            <a:endParaRPr lang="en-US" dirty="0"/>
          </a:p>
        </p:txBody>
      </p:sp>
      <p:sp>
        <p:nvSpPr>
          <p:cNvPr id="3" name="Content Placeholder 2"/>
          <p:cNvSpPr>
            <a:spLocks noGrp="1"/>
          </p:cNvSpPr>
          <p:nvPr>
            <p:ph idx="1"/>
          </p:nvPr>
        </p:nvSpPr>
        <p:spPr>
          <a:xfrm>
            <a:off x="1435608" y="1447800"/>
            <a:ext cx="7498080" cy="685800"/>
          </a:xfrm>
        </p:spPr>
        <p:txBody>
          <a:bodyPr>
            <a:normAutofit/>
          </a:bodyPr>
          <a:lstStyle/>
          <a:p>
            <a:pPr algn="ctr">
              <a:buNone/>
            </a:pPr>
            <a:r>
              <a:rPr lang="en-US" dirty="0" smtClean="0"/>
              <a:t>Above proficient with informational text</a:t>
            </a:r>
          </a:p>
        </p:txBody>
      </p:sp>
      <p:graphicFrame>
        <p:nvGraphicFramePr>
          <p:cNvPr id="6" name="Chart 5"/>
          <p:cNvGraphicFramePr/>
          <p:nvPr/>
        </p:nvGraphicFramePr>
        <p:xfrm>
          <a:off x="1524000" y="2209800"/>
          <a:ext cx="6705600" cy="3962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40000" lnSpcReduction="20000"/>
          </a:bodyPr>
          <a:lstStyle/>
          <a:p>
            <a:pPr>
              <a:buNone/>
            </a:pPr>
            <a:endParaRPr lang="en-US" dirty="0" smtClean="0"/>
          </a:p>
          <a:p>
            <a:r>
              <a:rPr lang="en-US" sz="4000" dirty="0" smtClean="0"/>
              <a:t>Daniels, Harvey . "Expository Text in Literature Circles." </a:t>
            </a:r>
            <a:r>
              <a:rPr lang="en-US" sz="4000" i="1" dirty="0" smtClean="0"/>
              <a:t>Voices in the Middle</a:t>
            </a:r>
            <a:r>
              <a:rPr lang="en-US" sz="4000" dirty="0" smtClean="0"/>
              <a:t> 9.4 (2002): 7-14. </a:t>
            </a:r>
            <a:r>
              <a:rPr lang="en-US" sz="4000" i="1" u="sng" dirty="0" smtClean="0">
                <a:hlinkClick r:id="rId2"/>
              </a:rPr>
              <a:t>http://www.ncte.org</a:t>
            </a:r>
            <a:r>
              <a:rPr lang="en-US" sz="4000" i="1" dirty="0" smtClean="0"/>
              <a:t>.</a:t>
            </a:r>
            <a:r>
              <a:rPr lang="en-US" sz="4000" dirty="0" smtClean="0"/>
              <a:t> Web. September 7, 2012.</a:t>
            </a:r>
          </a:p>
          <a:p>
            <a:r>
              <a:rPr lang="en-US" sz="4000" dirty="0" smtClean="0"/>
              <a:t>Daniels, Harvey. </a:t>
            </a:r>
            <a:r>
              <a:rPr lang="en-US" sz="4000" i="1" dirty="0" smtClean="0"/>
              <a:t>Literature circles: voice and choice in book clubs and reading groups</a:t>
            </a:r>
            <a:r>
              <a:rPr lang="en-US" sz="4000" dirty="0" smtClean="0"/>
              <a:t>. 2nd ed. Portland, Me.: Stenhouse Publishers, 2002. Print.</a:t>
            </a:r>
          </a:p>
          <a:p>
            <a:r>
              <a:rPr lang="en-US" sz="4000" dirty="0" smtClean="0"/>
              <a:t>Daniels, Harvey. "What's the Next Big Thing with Literature Circles?." </a:t>
            </a:r>
            <a:r>
              <a:rPr lang="en-US" sz="4000" i="1" dirty="0" smtClean="0"/>
              <a:t>Voices From the Middle</a:t>
            </a:r>
            <a:r>
              <a:rPr lang="en-US" sz="4000" dirty="0" smtClean="0"/>
              <a:t> 13.4 (2006): 10-15. </a:t>
            </a:r>
            <a:r>
              <a:rPr lang="en-US" sz="4000" i="1" dirty="0" smtClean="0"/>
              <a:t>http://www.ncte.org.</a:t>
            </a:r>
            <a:r>
              <a:rPr lang="en-US" sz="4000" dirty="0" smtClean="0"/>
              <a:t> Web. September 7, 2012.</a:t>
            </a:r>
          </a:p>
          <a:p>
            <a:r>
              <a:rPr lang="en-US" sz="4000" dirty="0" smtClean="0"/>
              <a:t>The Great Books Foundation. Junior Great Books program, 1995-2013</a:t>
            </a:r>
          </a:p>
          <a:p>
            <a:r>
              <a:rPr lang="en-US" sz="4000" dirty="0" smtClean="0"/>
              <a:t>Harvey, Stephanie, and Harvey Daniels. </a:t>
            </a:r>
            <a:r>
              <a:rPr lang="en-US" sz="4000" i="1" dirty="0" smtClean="0"/>
              <a:t>Comprehension &amp; collaboration: inquiry circles in action</a:t>
            </a:r>
            <a:r>
              <a:rPr lang="en-US" sz="4000" dirty="0" smtClean="0"/>
              <a:t>. Portsmouth, NH: Heinemann, 2009. Print.</a:t>
            </a:r>
          </a:p>
          <a:p>
            <a:r>
              <a:rPr lang="en-US" sz="4000" dirty="0" smtClean="0"/>
              <a:t>Noe, Katherine L. Schlick, and Nancy J. Johnson. </a:t>
            </a:r>
            <a:r>
              <a:rPr lang="en-US" sz="4000" i="1" dirty="0" smtClean="0"/>
              <a:t>Getting started with literature circles</a:t>
            </a:r>
            <a:r>
              <a:rPr lang="en-US" sz="4000" dirty="0" smtClean="0"/>
              <a:t>. Norwood, Mass.: Christopher-Gordon Publishers, 1999. </a:t>
            </a:r>
            <a:r>
              <a:rPr lang="en-US" sz="4000" i="1" u="sng" dirty="0" smtClean="0">
                <a:hlinkClick r:id="rId3"/>
              </a:rPr>
              <a:t>http://www.litcircles.org</a:t>
            </a:r>
            <a:r>
              <a:rPr lang="en-US" sz="4000" i="1" dirty="0" smtClean="0"/>
              <a:t>. </a:t>
            </a:r>
            <a:r>
              <a:rPr lang="en-US" sz="4000" dirty="0" smtClean="0"/>
              <a:t>Web. November 29, 2012</a:t>
            </a:r>
          </a:p>
          <a:p>
            <a:r>
              <a:rPr lang="en-US" sz="4000" dirty="0" smtClean="0"/>
              <a:t>Wilfong, Lori G. "Textmasters: Bringing Literature Circles to Textbooks Reading Across the Curriculum." </a:t>
            </a:r>
            <a:r>
              <a:rPr lang="en-US" sz="4000" i="1" dirty="0" smtClean="0"/>
              <a:t>Journal of Adolescent and Adult Literacy</a:t>
            </a:r>
            <a:r>
              <a:rPr lang="en-US" sz="4000" dirty="0" smtClean="0"/>
              <a:t> 53.2 (2009): 164-171. www.</a:t>
            </a:r>
            <a:r>
              <a:rPr lang="en-US" sz="4000" i="1" dirty="0" smtClean="0"/>
              <a:t>ebscohost.com</a:t>
            </a:r>
            <a:r>
              <a:rPr lang="en-US" sz="4000" dirty="0" smtClean="0"/>
              <a:t>. Web. 7 Sept. 2012.</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smtClean="0"/>
              <a:t>What was working for my students with literary text? </a:t>
            </a:r>
          </a:p>
          <a:p>
            <a:pPr>
              <a:buNone/>
            </a:pPr>
            <a:endParaRPr lang="en-US" dirty="0" smtClean="0"/>
          </a:p>
          <a:p>
            <a:r>
              <a:rPr lang="en-US" dirty="0" smtClean="0"/>
              <a:t>How could I translate that success into informational text?</a:t>
            </a:r>
          </a:p>
          <a:p>
            <a:pPr>
              <a:buNone/>
            </a:pPr>
            <a:endParaRPr lang="en-US" dirty="0" smtClean="0"/>
          </a:p>
          <a:p>
            <a:r>
              <a:rPr lang="en-US" dirty="0" smtClean="0"/>
              <a:t>Could nonfiction literature circles be part of the solution?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2239962"/>
          </a:xfrm>
        </p:spPr>
        <p:txBody>
          <a:bodyPr>
            <a:normAutofit/>
          </a:bodyPr>
          <a:lstStyle/>
          <a:p>
            <a:r>
              <a:rPr lang="en-US" dirty="0" smtClean="0"/>
              <a:t>Foundational belief: </a:t>
            </a:r>
            <a:br>
              <a:rPr lang="en-US" dirty="0" smtClean="0"/>
            </a:br>
            <a:r>
              <a:rPr lang="en-US" dirty="0" smtClean="0"/>
              <a:t>Discussion increases comprehension</a:t>
            </a:r>
            <a:endParaRPr lang="en-US" dirty="0"/>
          </a:p>
        </p:txBody>
      </p:sp>
      <p:sp>
        <p:nvSpPr>
          <p:cNvPr id="3" name="Content Placeholder 2"/>
          <p:cNvSpPr>
            <a:spLocks noGrp="1"/>
          </p:cNvSpPr>
          <p:nvPr>
            <p:ph idx="1"/>
          </p:nvPr>
        </p:nvSpPr>
        <p:spPr>
          <a:xfrm>
            <a:off x="1435608" y="2895600"/>
            <a:ext cx="7498080" cy="3352800"/>
          </a:xfrm>
        </p:spPr>
        <p:txBody>
          <a:bodyPr/>
          <a:lstStyle/>
          <a:p>
            <a:r>
              <a:rPr lang="en-US" dirty="0" smtClean="0"/>
              <a:t>Vygotsky’s Social Development theory</a:t>
            </a:r>
          </a:p>
          <a:p>
            <a:r>
              <a:rPr lang="en-US" dirty="0" smtClean="0"/>
              <a:t>Mountains of studies (18,000,000 google results in a quarter of a second)</a:t>
            </a:r>
          </a:p>
          <a:p>
            <a:r>
              <a:rPr lang="en-US" dirty="0" smtClean="0"/>
              <a:t>Junior Great Books foundation</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44562"/>
          </a:xfrm>
        </p:spPr>
        <p:txBody>
          <a:bodyPr/>
          <a:lstStyle/>
          <a:p>
            <a:r>
              <a:rPr lang="en-US" dirty="0" smtClean="0"/>
              <a:t>Junior Great Books</a:t>
            </a:r>
            <a:endParaRPr lang="en-US" dirty="0"/>
          </a:p>
        </p:txBody>
      </p:sp>
      <p:sp>
        <p:nvSpPr>
          <p:cNvPr id="3" name="Content Placeholder 2"/>
          <p:cNvSpPr>
            <a:spLocks noGrp="1"/>
          </p:cNvSpPr>
          <p:nvPr>
            <p:ph idx="1"/>
          </p:nvPr>
        </p:nvSpPr>
        <p:spPr>
          <a:xfrm>
            <a:off x="1435608" y="1143000"/>
            <a:ext cx="7498080" cy="5562600"/>
          </a:xfrm>
        </p:spPr>
        <p:txBody>
          <a:bodyPr>
            <a:normAutofit fontScale="92500" lnSpcReduction="10000"/>
          </a:bodyPr>
          <a:lstStyle/>
          <a:p>
            <a:r>
              <a:rPr lang="en-US" dirty="0" smtClean="0"/>
              <a:t>Shared inquiry discussions about short stories and traditional literature</a:t>
            </a:r>
          </a:p>
          <a:p>
            <a:r>
              <a:rPr lang="en-US" dirty="0" smtClean="0"/>
              <a:t>“distinctive </a:t>
            </a:r>
            <a:r>
              <a:rPr lang="en-US" dirty="0" smtClean="0"/>
              <a:t>method of learning in which participants search for answers to fundamental questions </a:t>
            </a:r>
            <a:r>
              <a:rPr lang="en-US" dirty="0" smtClean="0"/>
              <a:t>raised by a text</a:t>
            </a:r>
          </a:p>
          <a:p>
            <a:r>
              <a:rPr lang="en-US" dirty="0" smtClean="0"/>
              <a:t>“promotes </a:t>
            </a:r>
            <a:r>
              <a:rPr lang="en-US" dirty="0" smtClean="0"/>
              <a:t>thoughtful dialogue and open debate</a:t>
            </a:r>
            <a:r>
              <a:rPr lang="en-US" dirty="0" smtClean="0"/>
              <a:t>”</a:t>
            </a:r>
          </a:p>
          <a:p>
            <a:r>
              <a:rPr lang="en-US" dirty="0" smtClean="0"/>
              <a:t>helps </a:t>
            </a:r>
            <a:r>
              <a:rPr lang="en-US" dirty="0" smtClean="0"/>
              <a:t>students “gain experience in communicating complex ideas and in supporting, testing, and expanding their own </a:t>
            </a:r>
            <a:r>
              <a:rPr lang="en-US" dirty="0" smtClean="0"/>
              <a:t>thoughts”	</a:t>
            </a:r>
          </a:p>
          <a:p>
            <a:pPr>
              <a:buNone/>
            </a:pPr>
            <a:r>
              <a:rPr lang="en-US" dirty="0" smtClean="0"/>
              <a:t>	</a:t>
            </a:r>
            <a:r>
              <a:rPr lang="en-US" dirty="0" smtClean="0"/>
              <a:t>			(</a:t>
            </a:r>
            <a:r>
              <a:rPr lang="en-US" sz="2600" dirty="0" smtClean="0"/>
              <a:t>Great Books Foundation)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from my classroom:</a:t>
            </a:r>
            <a:endParaRPr lang="en-US" dirty="0"/>
          </a:p>
        </p:txBody>
      </p:sp>
      <p:graphicFrame>
        <p:nvGraphicFramePr>
          <p:cNvPr id="4" name="Content Placeholder 3"/>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1371600" y="1295400"/>
          <a:ext cx="7467600" cy="5181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Definition of Literature Circles</a:t>
            </a:r>
            <a:endParaRPr lang="en-US" dirty="0"/>
          </a:p>
        </p:txBody>
      </p:sp>
      <p:sp>
        <p:nvSpPr>
          <p:cNvPr id="3" name="Content Placeholder 2"/>
          <p:cNvSpPr>
            <a:spLocks noGrp="1"/>
          </p:cNvSpPr>
          <p:nvPr>
            <p:ph idx="1"/>
          </p:nvPr>
        </p:nvSpPr>
        <p:spPr/>
        <p:txBody>
          <a:bodyPr/>
          <a:lstStyle/>
          <a:p>
            <a:r>
              <a:rPr lang="en-US" dirty="0" smtClean="0"/>
              <a:t>Harvey Daniels:</a:t>
            </a:r>
          </a:p>
          <a:p>
            <a:pPr>
              <a:buNone/>
            </a:pPr>
            <a:r>
              <a:rPr lang="en-US" dirty="0" smtClean="0"/>
              <a:t>	"small, peer-led discussion groups who have chosen to read the same story, poem, article, or book”</a:t>
            </a:r>
          </a:p>
          <a:p>
            <a:r>
              <a:rPr lang="en-US" dirty="0" smtClean="0"/>
              <a:t>Based on adult book clubs</a:t>
            </a:r>
            <a:endParaRPr lang="en-US" dirty="0"/>
          </a:p>
        </p:txBody>
      </p:sp>
      <p:pic>
        <p:nvPicPr>
          <p:cNvPr id="34818" name="Picture 2" descr="lccovernew.jpg (15111 bytes)"/>
          <p:cNvPicPr>
            <a:picLocks noChangeAspect="1" noChangeArrowheads="1"/>
          </p:cNvPicPr>
          <p:nvPr/>
        </p:nvPicPr>
        <p:blipFill>
          <a:blip r:embed="rId2" cstate="print"/>
          <a:srcRect/>
          <a:stretch>
            <a:fillRect/>
          </a:stretch>
        </p:blipFill>
        <p:spPr bwMode="auto">
          <a:xfrm>
            <a:off x="6934200" y="3733799"/>
            <a:ext cx="1905000" cy="270710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nonfiction literature circle criteria</a:t>
            </a:r>
            <a:endParaRPr lang="en-US" dirty="0"/>
          </a:p>
        </p:txBody>
      </p:sp>
      <p:sp>
        <p:nvSpPr>
          <p:cNvPr id="3" name="Content Placeholder 2"/>
          <p:cNvSpPr>
            <a:spLocks noGrp="1"/>
          </p:cNvSpPr>
          <p:nvPr>
            <p:ph idx="1"/>
          </p:nvPr>
        </p:nvSpPr>
        <p:spPr>
          <a:xfrm>
            <a:off x="1435608" y="1828800"/>
            <a:ext cx="7498080" cy="4419600"/>
          </a:xfrm>
        </p:spPr>
        <p:txBody>
          <a:bodyPr/>
          <a:lstStyle/>
          <a:p>
            <a:r>
              <a:rPr lang="en-US" dirty="0" smtClean="0"/>
              <a:t>student led discussion groups</a:t>
            </a:r>
          </a:p>
          <a:p>
            <a:r>
              <a:rPr lang="en-US" dirty="0" smtClean="0"/>
              <a:t>based on informational text</a:t>
            </a:r>
          </a:p>
          <a:p>
            <a:r>
              <a:rPr lang="en-US" dirty="0" smtClean="0"/>
              <a:t>with an element of student choice</a:t>
            </a:r>
          </a:p>
          <a:p>
            <a:pPr>
              <a:buNone/>
            </a:pPr>
            <a:r>
              <a:rPr lang="en-US" dirty="0" smtClean="0"/>
              <a:t>	(group, text, product)</a:t>
            </a:r>
          </a:p>
          <a:p>
            <a:pPr>
              <a:buNone/>
            </a:pPr>
            <a:endParaRPr lang="en-US" dirty="0" smtClean="0"/>
          </a:p>
          <a:p>
            <a:pPr>
              <a:buNone/>
            </a:pPr>
            <a:r>
              <a:rPr lang="en-US" dirty="0" smtClean="0"/>
              <a:t>Goal= connect to social studies standards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2541</TotalTime>
  <Words>1298</Words>
  <Application>Microsoft Office PowerPoint</Application>
  <PresentationFormat>On-screen Show (4:3)</PresentationFormat>
  <Paragraphs>183</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Solstice</vt:lpstr>
      <vt:lpstr>Nonfiction literature circles</vt:lpstr>
      <vt:lpstr>Background</vt:lpstr>
      <vt:lpstr>The problem</vt:lpstr>
      <vt:lpstr>Question</vt:lpstr>
      <vt:lpstr>Foundational belief:  Discussion increases comprehension</vt:lpstr>
      <vt:lpstr>Junior Great Books</vt:lpstr>
      <vt:lpstr>Data from my classroom:</vt:lpstr>
      <vt:lpstr>Definition of Literature Circles</vt:lpstr>
      <vt:lpstr>My nonfiction literature circle criteria</vt:lpstr>
      <vt:lpstr>Topics</vt:lpstr>
      <vt:lpstr>Tips I learned</vt:lpstr>
      <vt:lpstr>1. Teach structure</vt:lpstr>
      <vt:lpstr>Our structure:</vt:lpstr>
      <vt:lpstr>2. Teach and use harvest strategies</vt:lpstr>
      <vt:lpstr>Harvest strategies we used</vt:lpstr>
      <vt:lpstr>My students’ thoughts about harvest strategies</vt:lpstr>
      <vt:lpstr>Slide 17</vt:lpstr>
      <vt:lpstr>3. Choose “discussable” texts</vt:lpstr>
      <vt:lpstr>My experience with choosing texts</vt:lpstr>
      <vt:lpstr>Different types of texts</vt:lpstr>
      <vt:lpstr>4. Develop rules</vt:lpstr>
      <vt:lpstr>My classroom:</vt:lpstr>
      <vt:lpstr>Our class guidelines:</vt:lpstr>
      <vt:lpstr>5. Provide opportunity for student reflection</vt:lpstr>
      <vt:lpstr>Slide 25</vt:lpstr>
      <vt:lpstr>Slide 26</vt:lpstr>
      <vt:lpstr>6. Control student choice</vt:lpstr>
      <vt:lpstr>Data about forming groups:</vt:lpstr>
      <vt:lpstr>Student comments about choice</vt:lpstr>
      <vt:lpstr>7. Vary format while keeping process routine</vt:lpstr>
      <vt:lpstr>8. Create a product</vt:lpstr>
      <vt:lpstr>9. Teacher facilitates</vt:lpstr>
      <vt:lpstr>Student data</vt:lpstr>
      <vt:lpstr>Results of nonfiction literature circles</vt:lpstr>
      <vt:lpstr>Results of nonfiction literature circles</vt:lpstr>
      <vt:lpstr>OAA scores improved:</vt:lpstr>
      <vt:lpstr>Resources: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Nonfiction literature circles</dc:title>
  <dc:creator>ch261</dc:creator>
  <cp:lastModifiedBy>ch261</cp:lastModifiedBy>
  <cp:revision>177</cp:revision>
  <dcterms:created xsi:type="dcterms:W3CDTF">2013-07-17T19:27:29Z</dcterms:created>
  <dcterms:modified xsi:type="dcterms:W3CDTF">2013-09-13T23:32:19Z</dcterms:modified>
</cp:coreProperties>
</file>